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287000" cy="12865100"/>
  <p:notesSz cx="7099300" cy="10234613"/>
  <p:embeddedFontLst>
    <p:embeddedFont>
      <p:font typeface="Cafe24 Ssurround" panose="020B0600000101010101" charset="-127"/>
      <p:bold r:id="rId16"/>
    </p:embeddedFont>
    <p:embeddedFont>
      <p:font typeface="Gmarket Sans Medium" panose="020B0600000101010101" charset="-127"/>
      <p:regular r:id="rId17"/>
    </p:embeddedFont>
    <p:embeddedFont>
      <p:font typeface="KodomoRounded" panose="02000600000000000000" charset="-128"/>
      <p:regular r:id="rId18"/>
    </p:embeddedFont>
    <p:embeddedFont>
      <p:font typeface="NanumSquare ExtraBold" panose="020B0600000101010101" pitchFamily="34" charset="-127"/>
      <p:bold r:id="rId19"/>
    </p:embeddedFont>
    <p:embeddedFont>
      <p:font typeface="NanumSquare Regular" panose="020B0600000101010101" charset="-127"/>
      <p:regular r:id="rId20"/>
    </p:embeddedFont>
    <p:embeddedFont>
      <p:font typeface="NEXON Lv1 Gothic OTF" panose="020B0600000101010101" charset="-127"/>
      <p:regular r:id="rId21"/>
    </p:embeddedFont>
    <p:embeddedFont>
      <p:font typeface="NIXGONFONTS-B V2.0" panose="020B0600000101010101" charset="-127"/>
      <p:regular r:id="rId22"/>
    </p:embeddedFont>
    <p:embeddedFont>
      <p:font typeface="NIXGONFONTS-L V2.0" panose="020B0600000101010101" charset="-127"/>
      <p:regular r:id="rId23"/>
    </p:embeddedFont>
    <p:embeddedFont>
      <p:font typeface="Pretendard Medium" panose="020B0600000101010101" charset="-127"/>
      <p:bold r:id="rId24"/>
    </p:embeddedFont>
    <p:embeddedFont>
      <p:font typeface="Pretendard Regular" panose="020B0600000101010101" charset="-127"/>
      <p:regular r:id="rId25"/>
    </p:embeddedFont>
    <p:embeddedFont>
      <p:font typeface="UhBee ZZIBA" panose="020B0600000101010101" charset="-12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327" autoAdjust="0"/>
  </p:normalViewPr>
  <p:slideViewPr>
    <p:cSldViewPr>
      <p:cViewPr varScale="1">
        <p:scale>
          <a:sx n="61" d="100"/>
          <a:sy n="61" d="100"/>
        </p:scale>
        <p:origin x="28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44.png"/><Relationship Id="rId26" Type="http://schemas.openxmlformats.org/officeDocument/2006/relationships/image" Target="../media/image50.png"/><Relationship Id="rId3" Type="http://schemas.openxmlformats.org/officeDocument/2006/relationships/image" Target="../media/image9.png"/><Relationship Id="rId21" Type="http://schemas.openxmlformats.org/officeDocument/2006/relationships/image" Target="../media/image4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49.pn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31.png"/><Relationship Id="rId23" Type="http://schemas.openxmlformats.org/officeDocument/2006/relationships/image" Target="../media/image43.png"/><Relationship Id="rId28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3.png"/><Relationship Id="rId22" Type="http://schemas.openxmlformats.org/officeDocument/2006/relationships/image" Target="../media/image48.png"/><Relationship Id="rId27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31.png"/><Relationship Id="rId26" Type="http://schemas.openxmlformats.org/officeDocument/2006/relationships/image" Target="../media/image61.png"/><Relationship Id="rId3" Type="http://schemas.openxmlformats.org/officeDocument/2006/relationships/image" Target="../media/image9.png"/><Relationship Id="rId21" Type="http://schemas.openxmlformats.org/officeDocument/2006/relationships/image" Target="../media/image5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55.png"/><Relationship Id="rId25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5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59.png"/><Relationship Id="rId5" Type="http://schemas.openxmlformats.org/officeDocument/2006/relationships/image" Target="../media/image11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10" Type="http://schemas.openxmlformats.org/officeDocument/2006/relationships/image" Target="../media/image16.png"/><Relationship Id="rId19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3.pn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3.png"/><Relationship Id="rId18" Type="http://schemas.openxmlformats.org/officeDocument/2006/relationships/image" Target="../media/image65.png"/><Relationship Id="rId3" Type="http://schemas.openxmlformats.org/officeDocument/2006/relationships/image" Target="../media/image9.png"/><Relationship Id="rId21" Type="http://schemas.openxmlformats.org/officeDocument/2006/relationships/image" Target="../media/image68.png"/><Relationship Id="rId7" Type="http://schemas.openxmlformats.org/officeDocument/2006/relationships/image" Target="../media/image16.png"/><Relationship Id="rId12" Type="http://schemas.openxmlformats.org/officeDocument/2006/relationships/image" Target="../media/image62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64.png"/><Relationship Id="rId22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png"/><Relationship Id="rId3" Type="http://schemas.openxmlformats.org/officeDocument/2006/relationships/image" Target="../media/image9.png"/><Relationship Id="rId7" Type="http://schemas.openxmlformats.org/officeDocument/2006/relationships/image" Target="../media/image72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32.png"/><Relationship Id="rId5" Type="http://schemas.openxmlformats.org/officeDocument/2006/relationships/image" Target="../media/image70.png"/><Relationship Id="rId15" Type="http://schemas.openxmlformats.org/officeDocument/2006/relationships/image" Target="../media/image77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74.png"/><Relationship Id="rId1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31" Type="http://schemas.openxmlformats.org/officeDocument/2006/relationships/image" Target="../media/image107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36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3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5" Type="http://schemas.openxmlformats.org/officeDocument/2006/relationships/image" Target="../media/image31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2.png"/><Relationship Id="rId23" Type="http://schemas.openxmlformats.org/officeDocument/2006/relationships/image" Target="../media/image41.png"/><Relationship Id="rId28" Type="http://schemas.openxmlformats.org/officeDocument/2006/relationships/image" Target="../media/image30.png"/><Relationship Id="rId10" Type="http://schemas.openxmlformats.org/officeDocument/2006/relationships/image" Target="../media/image16.png"/><Relationship Id="rId19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33.png"/><Relationship Id="rId22" Type="http://schemas.openxmlformats.org/officeDocument/2006/relationships/image" Target="../media/image40.png"/><Relationship Id="rId27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636FE142-84AC-46BF-AF73-1BDA50245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5474"/>
            <a:ext cx="10379907" cy="13258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47625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3962400"/>
            <a:ext cx="32893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4699000"/>
            <a:ext cx="32004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5499100"/>
            <a:ext cx="3175000" cy="127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3225800"/>
            <a:ext cx="368300" cy="368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3302000"/>
            <a:ext cx="203200" cy="203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30900" y="3263900"/>
            <a:ext cx="2108200" cy="368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30900" y="3568700"/>
            <a:ext cx="30988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Mon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, 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Wed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10:00~12:00 ZOOM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30900" y="4394200"/>
            <a:ext cx="2641600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Marriage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immigrants,foreigners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,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International student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etc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4013200"/>
            <a:ext cx="368300" cy="368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4102100"/>
            <a:ext cx="177800" cy="20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930900" y="4051300"/>
            <a:ext cx="22860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30900" y="5219700"/>
            <a:ext cx="26670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Korean intermediate class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4787900"/>
            <a:ext cx="368300" cy="368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7200" y="4864100"/>
            <a:ext cx="228600" cy="2286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930900" y="48133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930900" y="5981700"/>
            <a:ext cx="35433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070-7456-2415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정예승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5575300"/>
            <a:ext cx="368300" cy="3683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5638800"/>
            <a:ext cx="215900" cy="2286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5930900" y="56261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1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3937000"/>
            <a:ext cx="3289300" cy="127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4648200"/>
            <a:ext cx="3200400" cy="127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5524500"/>
            <a:ext cx="3175000" cy="12700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3238500"/>
            <a:ext cx="368300" cy="3683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3327400"/>
            <a:ext cx="203200" cy="2032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2070100" y="3263900"/>
            <a:ext cx="21209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82800" y="3632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Tue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, 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Thu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10:00~12:00 ZOOM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82800" y="4406900"/>
            <a:ext cx="28575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Marriage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immigrants,foreigners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,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International student, etc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.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4025900"/>
            <a:ext cx="368300" cy="3683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4102100"/>
            <a:ext cx="177800" cy="2032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070100" y="4051300"/>
            <a:ext cx="2120900" cy="279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082800" y="519430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Korean beginner class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4800600"/>
            <a:ext cx="368300" cy="3683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4864100"/>
            <a:ext cx="228600" cy="2286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2070100" y="48260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2082800" y="59944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070-7456-2415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정예승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5600700"/>
            <a:ext cx="368300" cy="3683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5664200"/>
            <a:ext cx="215900" cy="2286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2070100" y="56515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8826500"/>
            <a:ext cx="3200400" cy="1270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8089900"/>
            <a:ext cx="3289300" cy="127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9639300"/>
            <a:ext cx="3175000" cy="12700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7429500"/>
            <a:ext cx="368300" cy="368300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7505700"/>
            <a:ext cx="203200" cy="203200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5930900" y="7454900"/>
            <a:ext cx="23241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5930900" y="7823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  <a:ea typeface="NanumSquare Regular"/>
              </a:rPr>
              <a:t>Tue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, 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Thu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 13:30~15:30 ZOOM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5945716" y="8453966"/>
            <a:ext cx="3782483" cy="42333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Marriage immi8grants,foreigners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,internation student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etc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1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8178800"/>
            <a:ext cx="368300" cy="368300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8267700"/>
            <a:ext cx="177800" cy="203200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5930900" y="8216900"/>
            <a:ext cx="18669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5930900" y="9378950"/>
            <a:ext cx="283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Korean conversation class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7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9036050"/>
            <a:ext cx="368300" cy="368300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9099550"/>
            <a:ext cx="228600" cy="228600"/>
          </a:xfrm>
          <a:prstGeom prst="rect">
            <a:avLst/>
          </a:prstGeom>
        </p:spPr>
      </p:pic>
      <p:sp>
        <p:nvSpPr>
          <p:cNvPr id="79" name="TextBox 79"/>
          <p:cNvSpPr txBox="1"/>
          <p:nvPr/>
        </p:nvSpPr>
        <p:spPr>
          <a:xfrm>
            <a:off x="5930900" y="903605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930900" y="100711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070-7456-2415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정예승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3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9677400"/>
            <a:ext cx="368300" cy="368300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9740900"/>
            <a:ext cx="215900" cy="228600"/>
          </a:xfrm>
          <a:prstGeom prst="rect">
            <a:avLst/>
          </a:prstGeom>
        </p:spPr>
      </p:pic>
      <p:sp>
        <p:nvSpPr>
          <p:cNvPr id="85" name="TextBox 85"/>
          <p:cNvSpPr txBox="1"/>
          <p:nvPr/>
        </p:nvSpPr>
        <p:spPr>
          <a:xfrm>
            <a:off x="5930900" y="97282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sz="1800" b="1" i="0" u="none" strike="noStrike" spc="-100" dirty="0">
              <a:solidFill>
                <a:srgbClr val="191919"/>
              </a:solidFill>
              <a:latin typeface="NanumSquare ExtraBold"/>
            </a:endParaRPr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8826500"/>
            <a:ext cx="3200400" cy="12700"/>
          </a:xfrm>
          <a:prstGeom prst="rect">
            <a:avLst/>
          </a:prstGeom>
        </p:spPr>
      </p:pic>
      <p:pic>
        <p:nvPicPr>
          <p:cNvPr id="87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8089900"/>
            <a:ext cx="3289300" cy="12700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9639300"/>
            <a:ext cx="3175000" cy="12700"/>
          </a:xfrm>
          <a:prstGeom prst="rect">
            <a:avLst/>
          </a:prstGeom>
        </p:spPr>
      </p:pic>
      <p:grpSp>
        <p:nvGrpSpPr>
          <p:cNvPr id="89" name="Group 8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0" name="Group 9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1" name="Picture 9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7429500"/>
            <a:ext cx="368300" cy="368300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00" y="7505700"/>
            <a:ext cx="203200" cy="203200"/>
          </a:xfrm>
          <a:prstGeom prst="rect">
            <a:avLst/>
          </a:prstGeom>
        </p:spPr>
      </p:pic>
      <p:sp>
        <p:nvSpPr>
          <p:cNvPr id="93" name="TextBox 93"/>
          <p:cNvSpPr txBox="1"/>
          <p:nvPr/>
        </p:nvSpPr>
        <p:spPr>
          <a:xfrm>
            <a:off x="2082800" y="7454900"/>
            <a:ext cx="21082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2082800" y="7823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Tue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, 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Thu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10:00~12:30 ZOOM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032000" y="8420100"/>
            <a:ext cx="2616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Marriage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immigrants,foreigners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,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International student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etc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96" name="Group 9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7" name="Group 9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8" name="Picture 9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8178800"/>
            <a:ext cx="368300" cy="368300"/>
          </a:xfrm>
          <a:prstGeom prst="rect">
            <a:avLst/>
          </a:prstGeom>
        </p:spPr>
      </p:pic>
      <p:pic>
        <p:nvPicPr>
          <p:cNvPr id="99" name="Picture 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8267700"/>
            <a:ext cx="177800" cy="203200"/>
          </a:xfrm>
          <a:prstGeom prst="rect">
            <a:avLst/>
          </a:prstGeom>
        </p:spPr>
      </p:pic>
      <p:sp>
        <p:nvSpPr>
          <p:cNvPr id="100" name="TextBox 100"/>
          <p:cNvSpPr txBox="1"/>
          <p:nvPr/>
        </p:nvSpPr>
        <p:spPr>
          <a:xfrm>
            <a:off x="2082800" y="8178800"/>
            <a:ext cx="2235200" cy="355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2082800" y="937895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Korean topic class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02" name="Group 10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4" name="Picture 1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9036050"/>
            <a:ext cx="368300" cy="368300"/>
          </a:xfrm>
          <a:prstGeom prst="rect">
            <a:avLst/>
          </a:prstGeom>
        </p:spPr>
      </p:pic>
      <p:pic>
        <p:nvPicPr>
          <p:cNvPr id="105" name="Picture 10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9086850"/>
            <a:ext cx="228600" cy="228600"/>
          </a:xfrm>
          <a:prstGeom prst="rect">
            <a:avLst/>
          </a:prstGeom>
        </p:spPr>
      </p:pic>
      <p:sp>
        <p:nvSpPr>
          <p:cNvPr id="106" name="TextBox 106"/>
          <p:cNvSpPr txBox="1"/>
          <p:nvPr/>
        </p:nvSpPr>
        <p:spPr>
          <a:xfrm>
            <a:off x="2082800" y="903605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07" name="TextBox 107"/>
          <p:cNvSpPr txBox="1"/>
          <p:nvPr/>
        </p:nvSpPr>
        <p:spPr>
          <a:xfrm>
            <a:off x="2082800" y="100711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070-7456-2415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정예승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108" name="Group 10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9" name="Group 10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0" name="Picture 1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9677400"/>
            <a:ext cx="368300" cy="368300"/>
          </a:xfrm>
          <a:prstGeom prst="rect">
            <a:avLst/>
          </a:prstGeom>
        </p:spPr>
      </p:pic>
      <p:pic>
        <p:nvPicPr>
          <p:cNvPr id="111" name="Picture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9740900"/>
            <a:ext cx="215900" cy="228600"/>
          </a:xfrm>
          <a:prstGeom prst="rect">
            <a:avLst/>
          </a:prstGeom>
        </p:spPr>
      </p:pic>
      <p:sp>
        <p:nvSpPr>
          <p:cNvPr id="112" name="TextBox 112"/>
          <p:cNvSpPr txBox="1"/>
          <p:nvPr/>
        </p:nvSpPr>
        <p:spPr>
          <a:xfrm>
            <a:off x="2082800" y="97282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113" name="Picture 113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2050" y="6525683"/>
            <a:ext cx="1549400" cy="304800"/>
          </a:xfrm>
          <a:prstGeom prst="rect">
            <a:avLst/>
          </a:prstGeom>
        </p:spPr>
      </p:pic>
      <p:sp>
        <p:nvSpPr>
          <p:cNvPr id="114" name="TextBox 114"/>
          <p:cNvSpPr txBox="1"/>
          <p:nvPr/>
        </p:nvSpPr>
        <p:spPr>
          <a:xfrm>
            <a:off x="2565400" y="6591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Korean class room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115" name="Picture 115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3000" y="2349500"/>
            <a:ext cx="1549400" cy="304800"/>
          </a:xfrm>
          <a:prstGeom prst="rect">
            <a:avLst/>
          </a:prstGeom>
        </p:spPr>
      </p:pic>
      <p:sp>
        <p:nvSpPr>
          <p:cNvPr id="116" name="TextBox 116"/>
          <p:cNvSpPr txBox="1"/>
          <p:nvPr/>
        </p:nvSpPr>
        <p:spPr>
          <a:xfrm>
            <a:off x="2476500" y="23876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b="0" i="0" u="none" strike="noStrike" dirty="0">
                <a:solidFill>
                  <a:srgbClr val="FFFFFF"/>
                </a:solidFill>
                <a:ea typeface="NanumSquare ExtraBold"/>
              </a:rPr>
              <a:t>Korean class room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117" name="Picture 117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86500" y="6553200"/>
            <a:ext cx="1549400" cy="304800"/>
          </a:xfrm>
          <a:prstGeom prst="rect">
            <a:avLst/>
          </a:prstGeom>
        </p:spPr>
      </p:pic>
      <p:sp>
        <p:nvSpPr>
          <p:cNvPr id="118" name="TextBox 118"/>
          <p:cNvSpPr txBox="1"/>
          <p:nvPr/>
        </p:nvSpPr>
        <p:spPr>
          <a:xfrm>
            <a:off x="6273800" y="6604000"/>
            <a:ext cx="1536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Korean class room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119" name="Picture 119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35700" y="2362200"/>
            <a:ext cx="1549400" cy="304800"/>
          </a:xfrm>
          <a:prstGeom prst="rect">
            <a:avLst/>
          </a:prstGeom>
        </p:spPr>
      </p:pic>
      <p:sp>
        <p:nvSpPr>
          <p:cNvPr id="120" name="TextBox 120"/>
          <p:cNvSpPr txBox="1"/>
          <p:nvPr/>
        </p:nvSpPr>
        <p:spPr>
          <a:xfrm>
            <a:off x="6311900" y="2400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Korean class room</a:t>
            </a:r>
            <a:endParaRPr lang="ko-KR" altLang="ko-KR" sz="1300" dirty="0">
              <a:solidFill>
                <a:srgbClr val="FFFFFF"/>
              </a:solidFill>
              <a:ea typeface="NanumSquare ExtraBold"/>
            </a:endParaRPr>
          </a:p>
        </p:txBody>
      </p:sp>
      <p:grpSp>
        <p:nvGrpSpPr>
          <p:cNvPr id="121" name="Group 1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22" name="Picture 1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123" name="TextBox 123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Schedule guide</a:t>
            </a:r>
            <a:endParaRPr lang="ko-KR" sz="2000" b="1" i="0" u="none" strike="noStrike" dirty="0">
              <a:solidFill>
                <a:srgbClr val="FF506B"/>
              </a:solidFill>
              <a:ea typeface="NIXGONFONTS-L V2.0"/>
            </a:endParaRPr>
          </a:p>
          <a:p>
            <a:pPr lvl="0" algn="ctr">
              <a:lnSpc>
                <a:spcPct val="99600"/>
              </a:lnSpc>
            </a:pPr>
            <a:r>
              <a:rPr lang="en-US" sz="2000" b="1" i="0" u="none" strike="noStrike" dirty="0">
                <a:solidFill>
                  <a:srgbClr val="FF506B"/>
                </a:solidFill>
                <a:latin typeface="NIXGONFONTS-B V2.0"/>
              </a:rPr>
              <a:t>Center 3</a:t>
            </a:r>
            <a:endParaRPr lang="ko-KR" sz="2000" b="1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124" name="Picture 1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pic>
        <p:nvPicPr>
          <p:cNvPr id="125" name="Picture 1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7800" y="2857500"/>
            <a:ext cx="660400" cy="317500"/>
          </a:xfrm>
          <a:prstGeom prst="rect">
            <a:avLst/>
          </a:prstGeom>
        </p:spPr>
      </p:pic>
      <p:pic>
        <p:nvPicPr>
          <p:cNvPr id="127" name="Picture 1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54800" y="2857500"/>
            <a:ext cx="660400" cy="317500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7800" y="6985000"/>
            <a:ext cx="660400" cy="317500"/>
          </a:xfrm>
          <a:prstGeom prst="rect">
            <a:avLst/>
          </a:prstGeom>
        </p:spPr>
      </p:pic>
      <p:sp>
        <p:nvSpPr>
          <p:cNvPr id="129" name="TextBox 129"/>
          <p:cNvSpPr txBox="1"/>
          <p:nvPr/>
        </p:nvSpPr>
        <p:spPr>
          <a:xfrm>
            <a:off x="1778000" y="8128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r>
              <a:rPr lang="en-US" altLang="ko-KR" sz="4400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130" name="TextBox 130"/>
          <p:cNvSpPr txBox="1"/>
          <p:nvPr/>
        </p:nvSpPr>
        <p:spPr>
          <a:xfrm>
            <a:off x="9283700" y="177800"/>
            <a:ext cx="8763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9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pic>
        <p:nvPicPr>
          <p:cNvPr id="131" name="Picture 1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6550" y="2595349"/>
            <a:ext cx="2806700" cy="1574800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30707" y="6760854"/>
            <a:ext cx="2781300" cy="1574800"/>
          </a:xfrm>
          <a:prstGeom prst="rect">
            <a:avLst/>
          </a:prstGeom>
        </p:spPr>
      </p:pic>
      <p:pic>
        <p:nvPicPr>
          <p:cNvPr id="133" name="Picture 1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8190" y="2588940"/>
            <a:ext cx="2806700" cy="1574800"/>
          </a:xfrm>
          <a:prstGeom prst="rect">
            <a:avLst/>
          </a:prstGeom>
        </p:spPr>
      </p:pic>
      <p:pic>
        <p:nvPicPr>
          <p:cNvPr id="134" name="Picture 13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88190" y="6750050"/>
            <a:ext cx="2781300" cy="1574800"/>
          </a:xfrm>
          <a:prstGeom prst="rect">
            <a:avLst/>
          </a:prstGeom>
        </p:spPr>
      </p:pic>
      <p:pic>
        <p:nvPicPr>
          <p:cNvPr id="135" name="Picture 135"/>
          <p:cNvPicPr>
            <a:picLocks noChangeAspect="1"/>
          </p:cNvPicPr>
          <p:nvPr/>
        </p:nvPicPr>
        <p:blipFill>
          <a:blip r:embed="rId23">
            <a:alphaModFix amt="93000"/>
          </a:blip>
          <a:stretch>
            <a:fillRect/>
          </a:stretch>
        </p:blipFill>
        <p:spPr>
          <a:xfrm>
            <a:off x="2476500" y="10909300"/>
            <a:ext cx="5473700" cy="647700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66900" y="10744200"/>
            <a:ext cx="508000" cy="673100"/>
          </a:xfrm>
          <a:prstGeom prst="rect">
            <a:avLst/>
          </a:prstGeom>
        </p:spPr>
      </p:pic>
      <p:pic>
        <p:nvPicPr>
          <p:cNvPr id="137" name="Picture 1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720000">
            <a:off x="8496300" y="2514600"/>
            <a:ext cx="723900" cy="723900"/>
          </a:xfrm>
          <a:prstGeom prst="rect">
            <a:avLst/>
          </a:prstGeom>
        </p:spPr>
      </p:pic>
      <p:pic>
        <p:nvPicPr>
          <p:cNvPr id="138" name="Picture 13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840000">
            <a:off x="9169400" y="2768600"/>
            <a:ext cx="685800" cy="685800"/>
          </a:xfrm>
          <a:prstGeom prst="rect">
            <a:avLst/>
          </a:prstGeom>
        </p:spPr>
      </p:pic>
      <p:pic>
        <p:nvPicPr>
          <p:cNvPr id="139" name="Picture 13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96300" y="3302000"/>
            <a:ext cx="660400" cy="660400"/>
          </a:xfrm>
          <a:prstGeom prst="rect">
            <a:avLst/>
          </a:prstGeom>
        </p:spPr>
      </p:pic>
      <p:pic>
        <p:nvPicPr>
          <p:cNvPr id="140" name="Picture 14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56700" y="3403600"/>
            <a:ext cx="685800" cy="673100"/>
          </a:xfrm>
          <a:prstGeom prst="rect">
            <a:avLst/>
          </a:prstGeom>
        </p:spPr>
      </p:pic>
      <p:sp>
        <p:nvSpPr>
          <p:cNvPr id="141" name="TextBox 141"/>
          <p:cNvSpPr txBox="1"/>
          <p:nvPr/>
        </p:nvSpPr>
        <p:spPr>
          <a:xfrm>
            <a:off x="2362200" y="10985500"/>
            <a:ext cx="5727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9640"/>
              </a:lnSpc>
            </a:pPr>
            <a:r>
              <a:rPr lang="en-US" altLang="ko-KR" sz="1800" b="0" i="0" u="sng" strike="noStrike" dirty="0">
                <a:solidFill>
                  <a:srgbClr val="FF506B"/>
                </a:solidFill>
                <a:ea typeface="Gmarket Sans Medium"/>
              </a:rPr>
              <a:t>Location</a:t>
            </a:r>
            <a:r>
              <a:rPr lang="en-US" altLang="ko-KR" sz="1800" b="0" i="0" strike="noStrike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: </a:t>
            </a:r>
            <a:r>
              <a:rPr lang="en-US" altLang="ko-KR" sz="1800" b="0" i="0" strike="noStrike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Seocho-gu</a:t>
            </a:r>
            <a:r>
              <a:rPr lang="en-US" altLang="ko-KR" sz="1800" b="0" i="0" strike="noStrike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 Mom Healing Center.301-1 </a:t>
            </a:r>
            <a:r>
              <a:rPr lang="en-US" altLang="ko-KR" sz="1800" b="0" i="0" strike="noStrike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Naegok</a:t>
            </a:r>
            <a:r>
              <a:rPr lang="en-US" altLang="ko-KR" sz="1800" b="0" i="0" strike="noStrike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 SH</a:t>
            </a:r>
          </a:p>
          <a:p>
            <a:pPr lvl="0" algn="ctr">
              <a:lnSpc>
                <a:spcPct val="8964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Plaza.9-gil, </a:t>
            </a:r>
            <a:r>
              <a:rPr lang="en-US" altLang="ko-KR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Cheonggyesan-ro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, </a:t>
            </a:r>
            <a:r>
              <a:rPr lang="en-US" altLang="ko-KR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Seocho-gu</a:t>
            </a:r>
            <a:endParaRPr lang="ko-KR" sz="1800" b="0" i="0" strike="noStrike" dirty="0">
              <a:solidFill>
                <a:schemeClr val="bg1">
                  <a:lumMod val="50000"/>
                </a:schemeClr>
              </a:solidFill>
              <a:ea typeface="Gmarket Sans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48260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4076700"/>
            <a:ext cx="32893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4813300"/>
            <a:ext cx="32004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5600700"/>
            <a:ext cx="3175000" cy="127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3225800"/>
            <a:ext cx="368300" cy="368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3302000"/>
            <a:ext cx="203200" cy="203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54594" y="3251200"/>
            <a:ext cx="2032000" cy="152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30900" y="3568700"/>
            <a:ext cx="30988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</a:rPr>
              <a:t>March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22(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Fri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10:00~12:00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FF636B"/>
                </a:solidFill>
                <a:ea typeface="NanumSquare Regular"/>
              </a:rPr>
              <a:t>Seoul Grand Park Zoo</a:t>
            </a:r>
            <a:endParaRPr lang="ko-KR" sz="1500" b="0" i="0" u="none" strike="noStrike" dirty="0">
              <a:solidFill>
                <a:srgbClr val="FF636B"/>
              </a:solidFill>
              <a:ea typeface="NanumSquare Regula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05500" y="4387850"/>
            <a:ext cx="25019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Vulnerable families such as single parents and grandparent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4127500"/>
            <a:ext cx="368300" cy="368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4216400"/>
            <a:ext cx="177800" cy="20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930900" y="4165600"/>
            <a:ext cx="26416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30900" y="5219700"/>
            <a:ext cx="26670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A trip to the Seoul Grand Park Zoo in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Gwancheon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4864100"/>
            <a:ext cx="368300" cy="368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7200" y="4927600"/>
            <a:ext cx="228600" cy="2286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930900" y="48895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930900" y="6032500"/>
            <a:ext cx="35433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070-7477-2612(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이주현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5638800"/>
            <a:ext cx="368300" cy="3683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5715000"/>
            <a:ext cx="215900" cy="2286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5930900" y="56896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 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4076700"/>
            <a:ext cx="3289300" cy="127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4813300"/>
            <a:ext cx="3200400" cy="127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300" y="6959600"/>
            <a:ext cx="3175000" cy="12700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3225800"/>
            <a:ext cx="368300" cy="3683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3302000"/>
            <a:ext cx="203200" cy="2032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2070100" y="3251200"/>
            <a:ext cx="21717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82800" y="3568700"/>
            <a:ext cx="26416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</a:rPr>
              <a:t>March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15(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Fri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 10:30-12:30</a:t>
            </a:r>
            <a:b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</a:br>
            <a:r>
              <a:rPr lang="en-US" sz="1500" dirty="0" err="1">
                <a:solidFill>
                  <a:srgbClr val="FF636B"/>
                </a:solidFill>
                <a:latin typeface="NanumSquare Regular"/>
                <a:ea typeface="NanumSquare Regular"/>
              </a:rPr>
              <a:t>Seocho</a:t>
            </a:r>
            <a:r>
              <a:rPr lang="en-US" sz="1500" dirty="0">
                <a:solidFill>
                  <a:srgbClr val="FF636B"/>
                </a:solidFill>
                <a:latin typeface="NanumSquare Regular"/>
                <a:ea typeface="NanumSquare Regular"/>
              </a:rPr>
              <a:t> </a:t>
            </a:r>
            <a:r>
              <a:rPr lang="en-US" sz="1500" dirty="0" err="1">
                <a:solidFill>
                  <a:srgbClr val="FF636B"/>
                </a:solidFill>
                <a:latin typeface="NanumSquare Regular"/>
                <a:ea typeface="NanumSquare Regular"/>
              </a:rPr>
              <a:t>Eunhwa</a:t>
            </a:r>
            <a:r>
              <a:rPr lang="en-US" sz="1500" dirty="0">
                <a:solidFill>
                  <a:srgbClr val="FF636B"/>
                </a:solidFill>
                <a:latin typeface="NanumSquare Regular"/>
                <a:ea typeface="NanumSquare Regular"/>
              </a:rPr>
              <a:t> art hall</a:t>
            </a:r>
            <a:endParaRPr lang="ko-KR" sz="1500" b="0" i="0" u="none" strike="noStrike" dirty="0">
              <a:solidFill>
                <a:srgbClr val="FF636B"/>
              </a:solidFill>
              <a:ea typeface="NanumSquare Regular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116667" y="4406894"/>
            <a:ext cx="2730501" cy="4529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Seocho-gu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residents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rasing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preschool children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4127500"/>
            <a:ext cx="368300" cy="3683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4216400"/>
            <a:ext cx="177800" cy="2032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070100" y="4165600"/>
            <a:ext cx="2070100" cy="304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311400" y="5410200"/>
            <a:ext cx="2832100" cy="54464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This is how I raised my child!</a:t>
            </a:r>
          </a:p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Lecture with Dr, Oh Eun-young</a:t>
            </a:r>
            <a:endParaRPr lang="en-US" sz="1500" b="0" i="0" u="none" strike="noStrike" dirty="0">
              <a:solidFill>
                <a:srgbClr val="333333"/>
              </a:solidFill>
              <a:latin typeface="NanumSquare Regular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4876800"/>
            <a:ext cx="368300" cy="3683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4953000"/>
            <a:ext cx="228600" cy="2286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2070100" y="49022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2044700" y="7480300"/>
            <a:ext cx="27813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02-576-2852</a:t>
            </a:r>
          </a:p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(</a:t>
            </a:r>
            <a:r>
              <a:rPr lang="ko-KR" sz="1500" b="0" i="0" u="none" strike="noStrike" dirty="0">
                <a:solidFill>
                  <a:srgbClr val="333333"/>
                </a:solidFill>
                <a:ea typeface="NanumSquare Regular"/>
              </a:rPr>
              <a:t>서초구가족센터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 </a:t>
            </a:r>
            <a:r>
              <a:rPr 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서초아이돌봄팀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7500" y="7086600"/>
            <a:ext cx="368300" cy="3683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3700" y="7150100"/>
            <a:ext cx="215900" cy="2286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2032000" y="71247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sz="1800" b="0" i="0" u="none" strike="noStrike" spc="-100" dirty="0">
              <a:solidFill>
                <a:srgbClr val="191919"/>
              </a:solidFill>
              <a:latin typeface="NanumSquare ExtraBold"/>
            </a:endParaRP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9207500"/>
            <a:ext cx="3200400" cy="1270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8496300"/>
            <a:ext cx="3289300" cy="127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10020300"/>
            <a:ext cx="3175000" cy="12700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7442200"/>
            <a:ext cx="368300" cy="368300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7518400"/>
            <a:ext cx="203200" cy="203200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5930900" y="7467600"/>
            <a:ext cx="18542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5930900" y="7791450"/>
            <a:ext cx="3050053" cy="647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</a:rPr>
              <a:t>March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22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(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Sat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13:50~17:00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ea typeface="NanumSquare Regular"/>
              </a:rPr>
              <a:t>Gyeonggi-do, </a:t>
            </a:r>
            <a:r>
              <a:rPr lang="en-US" altLang="ko-KR" sz="1500" dirty="0">
                <a:ea typeface="NanumSquare Regular"/>
              </a:rPr>
              <a:t>Korean abandoned animal welfare association</a:t>
            </a:r>
            <a:endParaRPr lang="ko-KR" sz="1500" b="0" i="0" u="none" strike="noStrike" dirty="0">
              <a:ea typeface="NanumSquare Regular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5930900" y="8966200"/>
            <a:ext cx="2324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Family volunteer group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1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8585200"/>
            <a:ext cx="368300" cy="368300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8661400"/>
            <a:ext cx="177800" cy="203200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5930900" y="8610600"/>
            <a:ext cx="21082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5930900" y="9620250"/>
            <a:ext cx="2552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Volunteer work at an abandoned dog shelter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7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9347200"/>
            <a:ext cx="368300" cy="368300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9410700"/>
            <a:ext cx="228600" cy="228600"/>
          </a:xfrm>
          <a:prstGeom prst="rect">
            <a:avLst/>
          </a:prstGeom>
        </p:spPr>
      </p:pic>
      <p:sp>
        <p:nvSpPr>
          <p:cNvPr id="79" name="TextBox 79"/>
          <p:cNvSpPr txBox="1"/>
          <p:nvPr/>
        </p:nvSpPr>
        <p:spPr>
          <a:xfrm>
            <a:off x="5930900" y="93726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930900" y="104775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070-7477-9747(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김수경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3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10058400"/>
            <a:ext cx="368300" cy="368300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10134600"/>
            <a:ext cx="215900" cy="228600"/>
          </a:xfrm>
          <a:prstGeom prst="rect">
            <a:avLst/>
          </a:prstGeom>
        </p:spPr>
      </p:pic>
      <p:sp>
        <p:nvSpPr>
          <p:cNvPr id="85" name="TextBox 85"/>
          <p:cNvSpPr txBox="1"/>
          <p:nvPr/>
        </p:nvSpPr>
        <p:spPr>
          <a:xfrm>
            <a:off x="5930900" y="101092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sz="1800" b="0" i="0" u="none" strike="noStrike" spc="-100" dirty="0">
              <a:solidFill>
                <a:srgbClr val="191919"/>
              </a:solidFill>
              <a:latin typeface="NanumSquare ExtraBold"/>
            </a:endParaRPr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44702" y="2322644"/>
            <a:ext cx="2006600" cy="331656"/>
          </a:xfrm>
          <a:prstGeom prst="rect">
            <a:avLst/>
          </a:prstGeom>
        </p:spPr>
      </p:pic>
      <p:sp>
        <p:nvSpPr>
          <p:cNvPr id="87" name="TextBox 87"/>
          <p:cNvSpPr txBox="1"/>
          <p:nvPr/>
        </p:nvSpPr>
        <p:spPr>
          <a:xfrm>
            <a:off x="1663700" y="2400300"/>
            <a:ext cx="2681759" cy="17552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 err="1">
                <a:solidFill>
                  <a:srgbClr val="FFFFFF"/>
                </a:solidFill>
                <a:ea typeface="NanumSquare ExtraBold"/>
              </a:rPr>
              <a:t>Seocho</a:t>
            </a: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 children healing list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34100" y="6496052"/>
            <a:ext cx="2197101" cy="361948"/>
          </a:xfrm>
          <a:prstGeom prst="rect">
            <a:avLst/>
          </a:prstGeom>
        </p:spPr>
      </p:pic>
      <p:sp>
        <p:nvSpPr>
          <p:cNvPr id="89" name="TextBox 89"/>
          <p:cNvSpPr txBox="1"/>
          <p:nvPr/>
        </p:nvSpPr>
        <p:spPr>
          <a:xfrm>
            <a:off x="6286500" y="6584950"/>
            <a:ext cx="1945216" cy="41592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Miracle Family service Group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90" name="Picture 90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35700" y="2362200"/>
            <a:ext cx="1549400" cy="304800"/>
          </a:xfrm>
          <a:prstGeom prst="rect">
            <a:avLst/>
          </a:prstGeom>
        </p:spPr>
      </p:pic>
      <p:pic>
        <p:nvPicPr>
          <p:cNvPr id="91" name="Picture 9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8000" y="5397500"/>
            <a:ext cx="381000" cy="355600"/>
          </a:xfrm>
          <a:prstGeom prst="rect">
            <a:avLst/>
          </a:prstGeom>
        </p:spPr>
      </p:pic>
      <p:pic>
        <p:nvPicPr>
          <p:cNvPr id="92" name="Picture 9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2600" y="6426200"/>
            <a:ext cx="393700" cy="368300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5300" y="5956300"/>
            <a:ext cx="393700" cy="368300"/>
          </a:xfrm>
          <a:prstGeom prst="rect">
            <a:avLst/>
          </a:prstGeom>
        </p:spPr>
      </p:pic>
      <p:sp>
        <p:nvSpPr>
          <p:cNvPr id="94" name="TextBox 94"/>
          <p:cNvSpPr txBox="1"/>
          <p:nvPr/>
        </p:nvSpPr>
        <p:spPr>
          <a:xfrm>
            <a:off x="6311900" y="2400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A normal Family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2315633" y="6000748"/>
            <a:ext cx="2641600" cy="190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Cultural performance (Gambler Crew)</a:t>
            </a:r>
            <a:endParaRPr lang="en-US" sz="1500" b="0" i="0" u="none" strike="noStrike" dirty="0">
              <a:solidFill>
                <a:srgbClr val="333333"/>
              </a:solidFill>
              <a:latin typeface="NanumSquare Regular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2298700" y="6502400"/>
            <a:ext cx="26543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Child experience program (care activities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8" name="Picture 9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99" name="TextBox 99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Outside schedule </a:t>
            </a:r>
            <a:r>
              <a:rPr lang="en-US" altLang="ko-KR" sz="2000" b="1" dirty="0">
                <a:solidFill>
                  <a:srgbClr val="FF506B"/>
                </a:solidFill>
                <a:ea typeface="NIXGONFONTS-L V2.0"/>
              </a:rPr>
              <a:t>i</a:t>
            </a: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nformation</a:t>
            </a:r>
            <a:endParaRPr lang="ko-KR" sz="2000" b="0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pic>
        <p:nvPicPr>
          <p:cNvPr id="101" name="Picture 10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24100" y="9347200"/>
            <a:ext cx="2222500" cy="2222500"/>
          </a:xfrm>
          <a:prstGeom prst="rect">
            <a:avLst/>
          </a:prstGeom>
        </p:spPr>
      </p:pic>
      <p:pic>
        <p:nvPicPr>
          <p:cNvPr id="103" name="Picture 10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720000">
            <a:off x="3213100" y="8597900"/>
            <a:ext cx="1054100" cy="863600"/>
          </a:xfrm>
          <a:prstGeom prst="rect">
            <a:avLst/>
          </a:prstGeom>
        </p:spPr>
      </p:pic>
      <p:pic>
        <p:nvPicPr>
          <p:cNvPr id="104" name="Picture 10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54500" y="11328400"/>
            <a:ext cx="368300" cy="368300"/>
          </a:xfrm>
          <a:prstGeom prst="rect">
            <a:avLst/>
          </a:prstGeom>
        </p:spPr>
      </p:pic>
      <p:sp>
        <p:nvSpPr>
          <p:cNvPr id="105" name="TextBox 105"/>
          <p:cNvSpPr txBox="1"/>
          <p:nvPr/>
        </p:nvSpPr>
        <p:spPr>
          <a:xfrm>
            <a:off x="1778000" y="8128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r>
              <a:rPr lang="en-US" altLang="ko-KR" sz="4400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106" name="TextBox 106"/>
          <p:cNvSpPr txBox="1"/>
          <p:nvPr/>
        </p:nvSpPr>
        <p:spPr>
          <a:xfrm>
            <a:off x="9283700" y="177800"/>
            <a:ext cx="11684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10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pic>
        <p:nvPicPr>
          <p:cNvPr id="107" name="Picture 10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43050" y="2621728"/>
            <a:ext cx="3060700" cy="1574800"/>
          </a:xfrm>
          <a:prstGeom prst="rect">
            <a:avLst/>
          </a:prstGeom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84800" y="2578100"/>
            <a:ext cx="3111500" cy="1574800"/>
          </a:xfrm>
          <a:prstGeom prst="rect">
            <a:avLst/>
          </a:prstGeom>
        </p:spPr>
      </p:pic>
      <p:pic>
        <p:nvPicPr>
          <p:cNvPr id="109" name="Picture 109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89243" y="6792912"/>
            <a:ext cx="3340100" cy="1574800"/>
          </a:xfrm>
          <a:prstGeom prst="rect">
            <a:avLst/>
          </a:prstGeom>
        </p:spPr>
      </p:pic>
      <p:sp>
        <p:nvSpPr>
          <p:cNvPr id="110" name="TextBox 110"/>
          <p:cNvSpPr txBox="1"/>
          <p:nvPr/>
        </p:nvSpPr>
        <p:spPr>
          <a:xfrm rot="-60000">
            <a:off x="2692400" y="11391900"/>
            <a:ext cx="1892300" cy="292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77190"/>
              </a:lnSpc>
            </a:pPr>
            <a:r>
              <a:rPr lang="ko-KR" sz="2500" b="0" i="0" u="none" strike="noStrike" spc="-100">
                <a:solidFill>
                  <a:srgbClr val="000000"/>
                </a:solidFill>
                <a:ea typeface="UhBee ZZIBA"/>
              </a:rPr>
              <a:t>아껴줄개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36830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4165600"/>
            <a:ext cx="32004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5067300"/>
            <a:ext cx="3175000" cy="127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943600" y="3759200"/>
            <a:ext cx="25019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Children from multicultural families under 12 years old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3302000"/>
            <a:ext cx="368300" cy="368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3378200"/>
            <a:ext cx="177800" cy="203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30900" y="33274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Progress target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18200" y="4591050"/>
            <a:ext cx="33655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Language </a:t>
            </a:r>
            <a:r>
              <a:rPr lang="en-US" sz="1500" dirty="0" err="1">
                <a:solidFill>
                  <a:srgbClr val="333333"/>
                </a:solidFill>
                <a:latin typeface="NanumSquare Regular"/>
                <a:ea typeface="NanumSquare Regular"/>
              </a:rPr>
              <a:t>assessment,language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 promotion education parent counseling and education </a:t>
            </a:r>
            <a:endParaRPr lang="en-US" sz="1500" b="0" i="0" u="none" strike="noStrike" dirty="0">
              <a:solidFill>
                <a:srgbClr val="333333"/>
              </a:solidFill>
              <a:latin typeface="NanumSquare Regular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3700" y="4229100"/>
            <a:ext cx="368300" cy="368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7200" y="4305300"/>
            <a:ext cx="228600" cy="2286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930900" y="42545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43600" y="5575300"/>
            <a:ext cx="35433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070-7436-2423 (</a:t>
            </a:r>
            <a:r>
              <a:rPr 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허미진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(</a:t>
            </a:r>
            <a:r>
              <a:rPr lang="en-US" sz="1500" dirty="0" err="1">
                <a:solidFill>
                  <a:srgbClr val="333333"/>
                </a:solidFill>
                <a:latin typeface="NanumSquare Regular"/>
                <a:ea typeface="NanumSquare Regular"/>
              </a:rPr>
              <a:t>Phone</a:t>
            </a:r>
            <a:r>
              <a:rPr lang="en-US" sz="1500" b="0" i="0" u="none" strike="noStrike" dirty="0" err="1">
                <a:solidFill>
                  <a:srgbClr val="333333"/>
                </a:solidFill>
                <a:latin typeface="NanumSquare Regular"/>
              </a:rPr>
              <a:t>,visit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5213350"/>
            <a:ext cx="368300" cy="3683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900" y="5276850"/>
            <a:ext cx="215900" cy="2286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5930900" y="5264150"/>
            <a:ext cx="2286000" cy="177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Inquiries and application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8382000"/>
            <a:ext cx="3200400" cy="127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2900" y="9448800"/>
            <a:ext cx="3175000" cy="127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5756428" y="7508873"/>
            <a:ext cx="4263872" cy="742954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   1.Marriage immi8grants,foreigners</a:t>
            </a:r>
          </a:p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      international students </a:t>
            </a:r>
            <a:r>
              <a:rPr lang="en-US" sz="1500" dirty="0" err="1">
                <a:solidFill>
                  <a:srgbClr val="333333"/>
                </a:solidFill>
                <a:latin typeface="NanumSquare Regular"/>
                <a:ea typeface="NanumSquare Regular"/>
              </a:rPr>
              <a:t>etc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    2. Multicultural children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806" y="7505700"/>
            <a:ext cx="368300" cy="3683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7581900"/>
            <a:ext cx="177800" cy="2032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5972329" y="7243233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Progress target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3700" y="8261350"/>
            <a:ext cx="368300" cy="3683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600" y="8324850"/>
            <a:ext cx="228600" cy="228600"/>
          </a:xfrm>
          <a:prstGeom prst="rect">
            <a:avLst/>
          </a:prstGeom>
        </p:spPr>
      </p:pic>
      <p:sp>
        <p:nvSpPr>
          <p:cNvPr id="37" name="TextBox 37"/>
          <p:cNvSpPr txBox="1"/>
          <p:nvPr/>
        </p:nvSpPr>
        <p:spPr>
          <a:xfrm>
            <a:off x="5930900" y="828675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956300" y="9994900"/>
            <a:ext cx="2997200" cy="622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070-7456-2415 (</a:t>
            </a:r>
            <a:r>
              <a:rPr 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정예승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  <a:b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</a:b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(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Submit Google after applying by phone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0" name="Group 4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9569450"/>
            <a:ext cx="368300" cy="36830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9900" y="9632950"/>
            <a:ext cx="215900" cy="22860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5930899" y="9575800"/>
            <a:ext cx="2082799" cy="361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Inquiries and application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500" y="6553200"/>
            <a:ext cx="1549400" cy="3048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6438900" y="6604000"/>
            <a:ext cx="12446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Korean classroom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47" name="Picture 4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9300" y="2232037"/>
            <a:ext cx="2451100" cy="434963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5829300" y="2241550"/>
            <a:ext cx="2387600" cy="73553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Multicultural </a:t>
            </a:r>
            <a:r>
              <a:rPr lang="en-US" altLang="ko-KR" sz="1300" dirty="0" err="1">
                <a:solidFill>
                  <a:srgbClr val="FFFFFF"/>
                </a:solidFill>
                <a:ea typeface="NanumSquare ExtraBold"/>
              </a:rPr>
              <a:t>familyy</a:t>
            </a: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 children language development support project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49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8382000"/>
            <a:ext cx="3200400" cy="12700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9702800"/>
            <a:ext cx="3175000" cy="12700"/>
          </a:xfrm>
          <a:prstGeom prst="rect">
            <a:avLst/>
          </a:prstGeom>
        </p:spPr>
      </p:pic>
      <p:sp>
        <p:nvSpPr>
          <p:cNvPr id="51" name="TextBox 51"/>
          <p:cNvSpPr txBox="1"/>
          <p:nvPr/>
        </p:nvSpPr>
        <p:spPr>
          <a:xfrm>
            <a:off x="2095500" y="7677150"/>
            <a:ext cx="2999015" cy="5778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Anyone who wants to solve</a:t>
            </a:r>
          </a:p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Family/couple/individual difficulties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pic>
        <p:nvPicPr>
          <p:cNvPr id="52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4165600"/>
            <a:ext cx="3200400" cy="12700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5054600"/>
            <a:ext cx="3175000" cy="12700"/>
          </a:xfrm>
          <a:prstGeom prst="rect">
            <a:avLst/>
          </a:prstGeom>
        </p:spPr>
      </p:pic>
      <p:sp>
        <p:nvSpPr>
          <p:cNvPr id="54" name="TextBox 54"/>
          <p:cNvSpPr txBox="1"/>
          <p:nvPr/>
        </p:nvSpPr>
        <p:spPr>
          <a:xfrm>
            <a:off x="2095499" y="3683000"/>
            <a:ext cx="3200399" cy="520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Multicultural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families,foreigners,refugee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families,related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organization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etc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6" name="Group 5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7" name="Pictur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3302000"/>
            <a:ext cx="368300" cy="368300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0" y="3378200"/>
            <a:ext cx="177800" cy="203200"/>
          </a:xfrm>
          <a:prstGeom prst="rect">
            <a:avLst/>
          </a:prstGeom>
        </p:spPr>
      </p:pic>
      <p:sp>
        <p:nvSpPr>
          <p:cNvPr id="59" name="TextBox 59"/>
          <p:cNvSpPr txBox="1"/>
          <p:nvPr/>
        </p:nvSpPr>
        <p:spPr>
          <a:xfrm>
            <a:off x="2070100" y="33274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Progress target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0" name="TextBox 60"/>
          <p:cNvSpPr txBox="1"/>
          <p:nvPr/>
        </p:nvSpPr>
        <p:spPr>
          <a:xfrm>
            <a:off x="2095500" y="4487332"/>
            <a:ext cx="2241550" cy="52916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Interpreting,translation,and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information provision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61" name="Group 6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3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600" y="4229100"/>
            <a:ext cx="368300" cy="368300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500" y="4305300"/>
            <a:ext cx="228600" cy="228600"/>
          </a:xfrm>
          <a:prstGeom prst="rect">
            <a:avLst/>
          </a:prstGeom>
        </p:spPr>
      </p:pic>
      <p:sp>
        <p:nvSpPr>
          <p:cNvPr id="65" name="TextBox 65"/>
          <p:cNvSpPr txBox="1"/>
          <p:nvPr/>
        </p:nvSpPr>
        <p:spPr>
          <a:xfrm>
            <a:off x="2070100" y="4227773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2095500" y="5575300"/>
            <a:ext cx="21082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070-7436-2012 (</a:t>
            </a:r>
            <a:r>
              <a:rPr lang="ko-KR" sz="1500" b="0" i="0" u="none" strike="noStrike" dirty="0">
                <a:solidFill>
                  <a:srgbClr val="333333"/>
                </a:solidFill>
                <a:ea typeface="NanumSquare Regular"/>
              </a:rPr>
              <a:t>김윤아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  <a:b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</a:b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(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Phone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,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visit,email</a:t>
            </a: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)</a:t>
            </a:r>
            <a:endParaRPr lang="en-US" sz="1500" b="0" i="0" u="none" strike="noStrike" dirty="0">
              <a:solidFill>
                <a:srgbClr val="333333"/>
              </a:solidFill>
              <a:latin typeface="NanumSquare Regular"/>
            </a:endParaRPr>
          </a:p>
        </p:txBody>
      </p:sp>
      <p:grpSp>
        <p:nvGrpSpPr>
          <p:cNvPr id="67" name="Group 6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8" name="Group 6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9" name="Picture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5130800"/>
            <a:ext cx="368300" cy="368300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800" y="5194300"/>
            <a:ext cx="215900" cy="228600"/>
          </a:xfrm>
          <a:prstGeom prst="rect">
            <a:avLst/>
          </a:prstGeom>
        </p:spPr>
      </p:pic>
      <p:sp>
        <p:nvSpPr>
          <p:cNvPr id="71" name="TextBox 71"/>
          <p:cNvSpPr txBox="1"/>
          <p:nvPr/>
        </p:nvSpPr>
        <p:spPr>
          <a:xfrm>
            <a:off x="2070100" y="5181599"/>
            <a:ext cx="2235200" cy="34289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Inquiries and application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pic>
        <p:nvPicPr>
          <p:cNvPr id="72" name="Picture 7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7483" y="6561824"/>
            <a:ext cx="1889567" cy="355283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2458245" y="6650725"/>
            <a:ext cx="1625600" cy="5016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Constant </a:t>
            </a:r>
            <a:r>
              <a:rPr lang="en-US" altLang="ko-KR" sz="1300" dirty="0" err="1">
                <a:solidFill>
                  <a:srgbClr val="FFFFFF"/>
                </a:solidFill>
                <a:ea typeface="NanumSquare ExtraBold"/>
              </a:rPr>
              <a:t>consulation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74" name="Picture 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39950" y="2201333"/>
            <a:ext cx="2197100" cy="421217"/>
          </a:xfrm>
          <a:prstGeom prst="rect">
            <a:avLst/>
          </a:prstGeom>
        </p:spPr>
      </p:pic>
      <p:sp>
        <p:nvSpPr>
          <p:cNvPr id="75" name="TextBox 75"/>
          <p:cNvSpPr txBox="1"/>
          <p:nvPr/>
        </p:nvSpPr>
        <p:spPr>
          <a:xfrm>
            <a:off x="2171700" y="2165350"/>
            <a:ext cx="21336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Interpretation and translation service support project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7" name="Group 7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8" name="Picture 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7505700"/>
            <a:ext cx="368300" cy="3683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4500" y="7581900"/>
            <a:ext cx="177800" cy="203200"/>
          </a:xfrm>
          <a:prstGeom prst="rect">
            <a:avLst/>
          </a:prstGeom>
        </p:spPr>
      </p:pic>
      <p:sp>
        <p:nvSpPr>
          <p:cNvPr id="80" name="TextBox 80"/>
          <p:cNvSpPr txBox="1"/>
          <p:nvPr/>
        </p:nvSpPr>
        <p:spPr>
          <a:xfrm>
            <a:off x="2095500" y="73279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Progress target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2095500" y="8667750"/>
            <a:ext cx="3467100" cy="1155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Support for </a:t>
            </a:r>
            <a:r>
              <a:rPr lang="en-US" sz="1500" dirty="0" err="1">
                <a:solidFill>
                  <a:srgbClr val="333333"/>
                </a:solidFill>
                <a:latin typeface="NanumSquare Regular"/>
                <a:ea typeface="NanumSquare Regular"/>
              </a:rPr>
              <a:t>individual,couple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(family). And 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  <a:ea typeface="NanumSquare Regular"/>
              </a:rPr>
              <a:t>Parent-child counseling for emotional recovery of individuals and families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(Face-to-face only)</a:t>
            </a:r>
            <a:endParaRPr lang="en-US" sz="1500" b="0" i="0" u="none" strike="noStrike" dirty="0">
              <a:solidFill>
                <a:srgbClr val="333333"/>
              </a:solidFill>
              <a:latin typeface="NanumSquare Regular"/>
            </a:endParaRPr>
          </a:p>
        </p:txBody>
      </p: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3" name="Group 8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4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5600" y="8261350"/>
            <a:ext cx="368300" cy="368300"/>
          </a:xfrm>
          <a:prstGeom prst="rect">
            <a:avLst/>
          </a:prstGeom>
        </p:spPr>
      </p:pic>
      <p:pic>
        <p:nvPicPr>
          <p:cNvPr id="85" name="Picture 8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500" y="8337550"/>
            <a:ext cx="228600" cy="228600"/>
          </a:xfrm>
          <a:prstGeom prst="rect">
            <a:avLst/>
          </a:prstGeom>
        </p:spPr>
      </p:pic>
      <p:sp>
        <p:nvSpPr>
          <p:cNvPr id="86" name="TextBox 86"/>
          <p:cNvSpPr txBox="1"/>
          <p:nvPr/>
        </p:nvSpPr>
        <p:spPr>
          <a:xfrm>
            <a:off x="2095500" y="8301567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  <a:p>
            <a:pPr lvl="0" algn="l">
              <a:lnSpc>
                <a:spcPct val="99600"/>
              </a:lnSpc>
            </a:pPr>
            <a:endParaRPr lang="ko-KR" sz="1800" b="0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2095500" y="10147300"/>
            <a:ext cx="26416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070-7477-2410 (</a:t>
            </a:r>
            <a:r>
              <a:rPr 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김정음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(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Phone reception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88" name="Group 8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9" name="Group 8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0" name="Pictur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9753600"/>
            <a:ext cx="368300" cy="368300"/>
          </a:xfrm>
          <a:prstGeom prst="rect">
            <a:avLst/>
          </a:prstGeom>
        </p:spPr>
      </p:pic>
      <p:pic>
        <p:nvPicPr>
          <p:cNvPr id="91" name="Picture 9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1800" y="9829800"/>
            <a:ext cx="215900" cy="228600"/>
          </a:xfrm>
          <a:prstGeom prst="rect">
            <a:avLst/>
          </a:prstGeom>
        </p:spPr>
      </p:pic>
      <p:sp>
        <p:nvSpPr>
          <p:cNvPr id="92" name="TextBox 92"/>
          <p:cNvSpPr txBox="1"/>
          <p:nvPr/>
        </p:nvSpPr>
        <p:spPr>
          <a:xfrm>
            <a:off x="2070099" y="9804400"/>
            <a:ext cx="2082799" cy="3619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 err="1">
                <a:solidFill>
                  <a:srgbClr val="191919"/>
                </a:solidFill>
                <a:ea typeface="NanumSquare ExtraBold"/>
              </a:rPr>
              <a:t>Inquiriesand</a:t>
            </a: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 application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93" name="TextBox 93"/>
          <p:cNvSpPr txBox="1"/>
          <p:nvPr/>
        </p:nvSpPr>
        <p:spPr>
          <a:xfrm>
            <a:off x="5918200" y="8642350"/>
            <a:ext cx="3424768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1. </a:t>
            </a:r>
            <a:r>
              <a:rPr lang="en-US" sz="1500" dirty="0" err="1">
                <a:solidFill>
                  <a:srgbClr val="333333"/>
                </a:solidFill>
                <a:latin typeface="NanumSquare Regular"/>
                <a:ea typeface="NanumSquare Regular"/>
              </a:rPr>
              <a:t>Beginner,intermediate,TOPIK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, conversational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2. </a:t>
            </a:r>
            <a:r>
              <a:rPr lang="en-US" sz="1500" dirty="0">
                <a:solidFill>
                  <a:srgbClr val="333333"/>
                </a:solidFill>
                <a:latin typeface="NanumSquare Regular"/>
              </a:rPr>
              <a:t>Classes 2. Korean for children ages 6-8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94" name="Group 9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5" name="Picture 9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96" name="TextBox 96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Schedule guide regular business</a:t>
            </a:r>
            <a:endParaRPr lang="ko-KR" sz="2000" b="1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97" name="Picture 9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99" name="Picture 9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2651" y="6496050"/>
            <a:ext cx="825500" cy="558800"/>
          </a:xfrm>
          <a:prstGeom prst="rect">
            <a:avLst/>
          </a:prstGeom>
        </p:spPr>
      </p:pic>
      <p:sp>
        <p:nvSpPr>
          <p:cNvPr id="100" name="TextBox 100"/>
          <p:cNvSpPr txBox="1"/>
          <p:nvPr/>
        </p:nvSpPr>
        <p:spPr>
          <a:xfrm>
            <a:off x="1778000" y="8128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r>
              <a:rPr lang="en-US" altLang="ko-KR" sz="4400" b="0" i="0" u="none" strike="noStrike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b="0" i="0" u="none" strike="noStrike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101" name="TextBox 101"/>
          <p:cNvSpPr txBox="1"/>
          <p:nvPr/>
        </p:nvSpPr>
        <p:spPr>
          <a:xfrm>
            <a:off x="9283700" y="177800"/>
            <a:ext cx="11684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11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pic>
        <p:nvPicPr>
          <p:cNvPr id="102" name="Picture 10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3350" y="2552700"/>
            <a:ext cx="3606800" cy="1574800"/>
          </a:xfrm>
          <a:prstGeom prst="rect">
            <a:avLst/>
          </a:prstGeom>
        </p:spPr>
      </p:pic>
      <p:pic>
        <p:nvPicPr>
          <p:cNvPr id="103" name="Picture 10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5073" y="2470150"/>
            <a:ext cx="2971800" cy="1574800"/>
          </a:xfrm>
          <a:prstGeom prst="rect">
            <a:avLst/>
          </a:prstGeom>
        </p:spPr>
      </p:pic>
      <p:pic>
        <p:nvPicPr>
          <p:cNvPr id="104" name="Picture 10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49237" y="6724650"/>
            <a:ext cx="2908300" cy="1574800"/>
          </a:xfrm>
          <a:prstGeom prst="rect">
            <a:avLst/>
          </a:prstGeom>
        </p:spPr>
      </p:pic>
      <p:pic>
        <p:nvPicPr>
          <p:cNvPr id="105" name="Picture 10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76974" y="5816884"/>
            <a:ext cx="1790700" cy="120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64135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100" y="4432300"/>
            <a:ext cx="406400" cy="406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52700" y="4457700"/>
            <a:ext cx="19812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1900" b="0" i="0" u="none" strike="noStrike" spc="-200" dirty="0" err="1">
                <a:solidFill>
                  <a:srgbClr val="000000"/>
                </a:solidFill>
                <a:latin typeface="Gmarket Sans Medium"/>
              </a:rPr>
              <a:t>seochohfsc</a:t>
            </a:r>
            <a:endParaRPr lang="en-US" sz="1900" b="0" i="0" u="none" strike="noStrike" spc="-200" dirty="0">
              <a:solidFill>
                <a:srgbClr val="000000"/>
              </a:solidFill>
              <a:latin typeface="Gmarket Sans Medium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00" y="5080000"/>
            <a:ext cx="596900" cy="59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5803900"/>
            <a:ext cx="254000" cy="254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6299200"/>
            <a:ext cx="254000" cy="254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16150" y="4908550"/>
            <a:ext cx="2565400" cy="1841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5329"/>
              </a:lnSpc>
            </a:pPr>
            <a:endParaRPr dirty="0"/>
          </a:p>
          <a:p>
            <a:pPr lvl="0" algn="l">
              <a:lnSpc>
                <a:spcPct val="125329"/>
              </a:lnSpc>
            </a:pPr>
            <a:endParaRPr dirty="0"/>
          </a:p>
          <a:p>
            <a:pPr lvl="0" algn="l">
              <a:lnSpc>
                <a:spcPct val="12532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</a:t>
            </a:r>
          </a:p>
          <a:p>
            <a:pPr lvl="0">
              <a:lnSpc>
                <a:spcPct val="12532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Operation on Weekdays 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9:00~18:00 </a:t>
            </a:r>
          </a:p>
          <a:p>
            <a:pPr lvl="0">
              <a:lnSpc>
                <a:spcPct val="12532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  </a:t>
            </a:r>
            <a:r>
              <a:rPr lang="en-US" sz="1100" b="0" i="0" u="none" strike="noStrike" spc="-100" dirty="0">
                <a:solidFill>
                  <a:srgbClr val="E21212"/>
                </a:solidFill>
                <a:latin typeface="Gmarket Sans Medium"/>
              </a:rPr>
              <a:t>※  </a:t>
            </a:r>
            <a:r>
              <a:rPr lang="en-US" altLang="ko-KR" sz="1100" spc="-100" dirty="0">
                <a:solidFill>
                  <a:srgbClr val="E21212"/>
                </a:solidFill>
                <a:ea typeface="Gmarket Sans Medium"/>
              </a:rPr>
              <a:t>Closed on weekends and public holidays </a:t>
            </a:r>
          </a:p>
          <a:p>
            <a:pPr lvl="0">
              <a:lnSpc>
                <a:spcPct val="12532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10-20 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Bangbae-ro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10-gil, 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Seocho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District, Seoul, 4-5 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flr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. 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    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33600" y="6813550"/>
            <a:ext cx="16129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ea typeface="Pretendard Regular"/>
              </a:rPr>
              <a:t>☎02-576-2852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4394200"/>
            <a:ext cx="406400" cy="406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5900" y="5016500"/>
            <a:ext cx="596900" cy="5969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300" y="5816600"/>
            <a:ext cx="254000" cy="254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6600" y="6388100"/>
            <a:ext cx="254000" cy="254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5981700" y="4419600"/>
            <a:ext cx="19812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1900" b="0" i="0" u="none" strike="noStrike" spc="-200" dirty="0">
                <a:solidFill>
                  <a:srgbClr val="000000"/>
                </a:solidFill>
                <a:latin typeface="Gmarket Sans Medium"/>
              </a:rPr>
              <a:t>seochohfsc_1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49900" y="5060950"/>
            <a:ext cx="2628900" cy="1771650"/>
          </a:xfrm>
          <a:prstGeom prst="rect">
            <a:avLst/>
          </a:prstGeom>
        </p:spPr>
        <p:txBody>
          <a:bodyPr lIns="0" tIns="0" rIns="0" bIns="0" rtlCol="0" anchor="b"/>
          <a:lstStyle/>
          <a:p>
            <a:pPr lvl="0" algn="l">
              <a:lnSpc>
                <a:spcPct val="134460"/>
              </a:lnSpc>
            </a:pPr>
            <a:endParaRPr dirty="0"/>
          </a:p>
          <a:p>
            <a:pPr lvl="0" algn="l">
              <a:lnSpc>
                <a:spcPct val="134460"/>
              </a:lnSpc>
            </a:pPr>
            <a:endParaRPr dirty="0"/>
          </a:p>
          <a:p>
            <a:pPr lvl="0" algn="l">
              <a:lnSpc>
                <a:spcPct val="134460"/>
              </a:lnSpc>
            </a:pPr>
            <a:endParaRPr dirty="0"/>
          </a:p>
          <a:p>
            <a:pPr lvl="0">
              <a:lnSpc>
                <a:spcPct val="150000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Operation on Weekdays 9:00~20:00 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</a:p>
          <a:p>
            <a:pPr lvl="0">
              <a:lnSpc>
                <a:spcPct val="150000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  </a:t>
            </a:r>
            <a:r>
              <a:rPr lang="en-US" altLang="ko-KR" sz="1100" spc="-100" dirty="0">
                <a:solidFill>
                  <a:srgbClr val="E21212"/>
                </a:solidFill>
                <a:latin typeface="Gmarket Sans Medium"/>
              </a:rPr>
              <a:t>※ </a:t>
            </a:r>
            <a:r>
              <a:rPr lang="en-US" altLang="ko-KR" sz="1100" spc="-100" dirty="0">
                <a:solidFill>
                  <a:srgbClr val="E21212"/>
                </a:solidFill>
                <a:ea typeface="Gmarket Sans Medium"/>
              </a:rPr>
              <a:t>Closed on weekends and public holidays</a:t>
            </a:r>
            <a:endParaRPr lang="ko-KR" sz="1100" b="0" i="0" u="none" strike="noStrike" spc="-100" dirty="0">
              <a:solidFill>
                <a:srgbClr val="E21212"/>
              </a:solidFill>
              <a:ea typeface="Gmarket Sans Medium"/>
            </a:endParaRPr>
          </a:p>
          <a:p>
            <a:pPr lvl="0"/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Located on the 2nd floor of 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Seocho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Cultural Arts Center</a:t>
            </a:r>
            <a:endParaRPr lang="ko-KR" sz="1400" b="0" i="0" u="none" strike="noStrike" spc="-100" dirty="0">
              <a:solidFill>
                <a:srgbClr val="000000"/>
              </a:solidFill>
              <a:ea typeface="Gmarket Sans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575300" y="6851650"/>
            <a:ext cx="16129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ea typeface="Pretendard Regular"/>
              </a:rPr>
              <a:t>☎070-7477-2410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300" y="7721600"/>
            <a:ext cx="406400" cy="4064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514600" y="7747000"/>
            <a:ext cx="19812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1900" b="0" i="0" u="none" strike="noStrike" spc="-200" dirty="0" err="1">
                <a:solidFill>
                  <a:srgbClr val="000000"/>
                </a:solidFill>
                <a:latin typeface="Gmarket Sans Medium"/>
              </a:rPr>
              <a:t>Seoc</a:t>
            </a:r>
            <a:r>
              <a:rPr lang="en-US" sz="1900" b="0" i="0" u="none" strike="noStrike" spc="-200" dirty="0">
                <a:solidFill>
                  <a:srgbClr val="000000"/>
                </a:solidFill>
                <a:latin typeface="Gmarket Sans Medium"/>
              </a:rPr>
              <a:t> hohfsc_2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65350" y="8261350"/>
            <a:ext cx="2527300" cy="161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4460"/>
              </a:lnSpc>
            </a:pPr>
            <a:endParaRPr dirty="0"/>
          </a:p>
          <a:p>
            <a:pPr lvl="0" algn="l">
              <a:lnSpc>
                <a:spcPct val="134460"/>
              </a:lnSpc>
            </a:pPr>
            <a:endParaRPr dirty="0"/>
          </a:p>
          <a:p>
            <a:pPr lvl="0" algn="l">
              <a:lnSpc>
                <a:spcPct val="134460"/>
              </a:lnSpc>
            </a:pPr>
            <a:endParaRPr dirty="0"/>
          </a:p>
          <a:p>
            <a:pPr lvl="0"/>
            <a:r>
              <a:rPr lang="en-US" sz="1400" spc="-100" dirty="0">
                <a:solidFill>
                  <a:srgbClr val="000000"/>
                </a:solidFill>
                <a:latin typeface="+mj-lt"/>
              </a:rPr>
              <a:t>Operation on Weekdays 9:00~18:00 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400" b="0" i="0" u="none" strike="noStrike" spc="-100" dirty="0" err="1">
                <a:solidFill>
                  <a:srgbClr val="000000"/>
                </a:solidFill>
                <a:latin typeface="+mj-lt"/>
                <a:ea typeface="Gmarket Sans Medium"/>
              </a:rPr>
              <a:t>M</a:t>
            </a:r>
            <a:r>
              <a:rPr lang="en-US" sz="1400" spc="-100" dirty="0" err="1">
                <a:solidFill>
                  <a:srgbClr val="000000"/>
                </a:solidFill>
                <a:latin typeface="+mj-lt"/>
                <a:ea typeface="Gmarket Sans Medium"/>
              </a:rPr>
              <a:t>on</a:t>
            </a:r>
            <a:r>
              <a:rPr lang="en-US" sz="1400" b="0" i="0" u="none" strike="noStrike" spc="-100" dirty="0" err="1">
                <a:solidFill>
                  <a:srgbClr val="000000"/>
                </a:solidFill>
                <a:latin typeface="+mj-lt"/>
              </a:rPr>
              <a:t>~</a:t>
            </a:r>
            <a:r>
              <a:rPr lang="en-US" sz="1400" spc="-100" dirty="0" err="1">
                <a:solidFill>
                  <a:srgbClr val="000000"/>
                </a:solidFill>
                <a:latin typeface="+mj-lt"/>
                <a:ea typeface="Gmarket Sans Medium"/>
              </a:rPr>
              <a:t>Sat</a:t>
            </a:r>
            <a:r>
              <a:rPr lang="en-US" sz="1400" b="0" i="0" u="none" strike="noStrike" spc="-1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lvl="0" algn="l">
              <a:lnSpc>
                <a:spcPct val="134460"/>
              </a:lnSpc>
            </a:pPr>
            <a:r>
              <a:rPr lang="en-US" sz="1100" b="0" i="0" u="none" strike="noStrike" spc="-100" dirty="0">
                <a:solidFill>
                  <a:srgbClr val="E21212"/>
                </a:solidFill>
                <a:latin typeface="Gmarket Sans Medium"/>
              </a:rPr>
              <a:t>        ※ </a:t>
            </a:r>
            <a:r>
              <a:rPr lang="en-US" sz="1100" spc="-100" dirty="0">
                <a:solidFill>
                  <a:srgbClr val="E21212"/>
                </a:solidFill>
                <a:latin typeface="Gmarket Sans Medium"/>
                <a:ea typeface="Gmarket Sans Medium"/>
              </a:rPr>
              <a:t>Closed on public holidays</a:t>
            </a:r>
            <a:endParaRPr lang="ko-KR" sz="1100" b="0" i="0" u="none" strike="noStrike" spc="-100" dirty="0">
              <a:solidFill>
                <a:srgbClr val="E21212"/>
              </a:solidFill>
              <a:ea typeface="Gmarket Sans Medium"/>
            </a:endParaRPr>
          </a:p>
          <a:p>
            <a:pPr lvl="0"/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 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Location on the 2nd floor of  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Pamies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Station</a:t>
            </a:r>
            <a:endParaRPr lang="ko-KR" sz="1400" b="0" i="0" u="none" strike="noStrike" spc="-100" dirty="0">
              <a:solidFill>
                <a:srgbClr val="000000"/>
              </a:solidFill>
              <a:ea typeface="Gmarket Sans Medium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700" y="9632950"/>
            <a:ext cx="254000" cy="254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082800" y="10166350"/>
            <a:ext cx="16129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ea typeface="Pretendard Regular"/>
              </a:rPr>
              <a:t>☎02-6919-9748</a:t>
            </a: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8343900"/>
            <a:ext cx="584200" cy="5842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100" y="7721600"/>
            <a:ext cx="406400" cy="406400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5981700" y="7747000"/>
            <a:ext cx="19812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82600"/>
              </a:lnSpc>
            </a:pPr>
            <a:r>
              <a:rPr lang="en-US" sz="1900" b="0" i="0" u="none" strike="noStrike" spc="-200">
                <a:solidFill>
                  <a:srgbClr val="000000"/>
                </a:solidFill>
                <a:latin typeface="Gmarket Sans Medium"/>
              </a:rPr>
              <a:t>seochohfsc_3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511800" y="8255000"/>
            <a:ext cx="2889250" cy="1498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22839"/>
              </a:lnSpc>
            </a:pPr>
            <a:endParaRPr dirty="0"/>
          </a:p>
          <a:p>
            <a:pPr lvl="0" algn="l">
              <a:lnSpc>
                <a:spcPct val="122839"/>
              </a:lnSpc>
            </a:pPr>
            <a:endParaRPr dirty="0"/>
          </a:p>
          <a:p>
            <a:pPr lvl="0" algn="l">
              <a:lnSpc>
                <a:spcPct val="122839"/>
              </a:lnSpc>
            </a:pPr>
            <a:endParaRPr dirty="0"/>
          </a:p>
          <a:p>
            <a:pPr lvl="0">
              <a:lnSpc>
                <a:spcPct val="12283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Operation on Weekdays 9:30~17:30 </a:t>
            </a:r>
          </a:p>
          <a:p>
            <a:pPr lvl="0">
              <a:lnSpc>
                <a:spcPct val="122839"/>
              </a:lnSpc>
            </a:pPr>
            <a:r>
              <a:rPr lang="en-US" sz="1100" b="0" i="0" u="none" strike="noStrike" spc="-100" dirty="0">
                <a:solidFill>
                  <a:srgbClr val="E21212"/>
                </a:solidFill>
                <a:latin typeface="Gmarket Sans Medium"/>
              </a:rPr>
              <a:t>        ※ </a:t>
            </a:r>
            <a:r>
              <a:rPr lang="en-US" altLang="ko-KR" sz="1100" spc="-100" dirty="0">
                <a:solidFill>
                  <a:srgbClr val="E21212"/>
                </a:solidFill>
                <a:ea typeface="Gmarket Sans Medium"/>
              </a:rPr>
              <a:t>Closed on weekends and public holidays</a:t>
            </a:r>
            <a:endParaRPr lang="ko-KR" sz="1100" b="0" i="0" u="none" strike="noStrike" spc="-100" dirty="0">
              <a:solidFill>
                <a:srgbClr val="E21212"/>
              </a:solidFill>
              <a:ea typeface="Gmarket Sans Medium"/>
            </a:endParaRPr>
          </a:p>
          <a:p>
            <a:pPr lvl="0">
              <a:lnSpc>
                <a:spcPct val="122839"/>
              </a:lnSpc>
            </a:pPr>
            <a:r>
              <a:rPr lang="en-US" sz="1400" b="0" i="0" u="none" strike="noStrike" spc="-100" dirty="0">
                <a:solidFill>
                  <a:srgbClr val="000000"/>
                </a:solidFill>
                <a:latin typeface="Gmarket Sans Medium"/>
              </a:rPr>
              <a:t>  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Located on the 3rd floor of </a:t>
            </a:r>
            <a:r>
              <a:rPr lang="en-US" altLang="ko-KR" sz="1400" spc="-100" dirty="0" err="1">
                <a:solidFill>
                  <a:srgbClr val="000000"/>
                </a:solidFill>
                <a:ea typeface="Gmarket Sans Medium"/>
              </a:rPr>
              <a:t>Naegok</a:t>
            </a:r>
            <a:r>
              <a:rPr lang="en-US" altLang="ko-KR" sz="1400" spc="-100" dirty="0">
                <a:solidFill>
                  <a:srgbClr val="000000"/>
                </a:solidFill>
                <a:ea typeface="Gmarket Sans Medium"/>
              </a:rPr>
              <a:t> SH Plaza</a:t>
            </a:r>
            <a:endParaRPr lang="ko-KR" sz="1400" b="0" i="0" u="none" strike="noStrike" spc="-100" dirty="0">
              <a:solidFill>
                <a:srgbClr val="000000"/>
              </a:solidFill>
              <a:ea typeface="Gmarket Sans Medium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9150350"/>
            <a:ext cx="254000" cy="2540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9607550"/>
            <a:ext cx="254000" cy="2540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5499100" y="10033000"/>
            <a:ext cx="16129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116199"/>
              </a:lnSpc>
            </a:pPr>
            <a:r>
              <a:rPr lang="en-US" sz="1500" b="0" i="0" u="none" strike="noStrike">
                <a:solidFill>
                  <a:srgbClr val="000000"/>
                </a:solidFill>
                <a:ea typeface="Pretendard Regular"/>
              </a:rPr>
              <a:t>☎02-573-2010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73200" y="2184400"/>
            <a:ext cx="7480300" cy="914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82600"/>
              </a:lnSpc>
            </a:pPr>
            <a:r>
              <a:rPr lang="en-US" altLang="ko-KR" sz="4000" dirty="0">
                <a:solidFill>
                  <a:srgbClr val="F9767A"/>
                </a:solidFill>
                <a:latin typeface="Cafe24 Ssurround" panose="020B0600000101010101" charset="-127"/>
                <a:ea typeface="Cafe24 Ssurround" panose="020B0600000101010101" charset="-127"/>
                <a:cs typeface="Cafe24 Ssurround" panose="020B0600000101010101" charset="-127"/>
              </a:rPr>
              <a:t>Want </a:t>
            </a:r>
            <a:r>
              <a:rPr lang="en-US" sz="3900" spc="-400" dirty="0">
                <a:solidFill>
                  <a:srgbClr val="000002"/>
                </a:solidFill>
                <a:latin typeface="Cafe24 Ssurround" panose="020B0600000101010101" charset="-127"/>
                <a:ea typeface="Cafe24 Ssurround" panose="020B0600000101010101" charset="-127"/>
                <a:cs typeface="Cafe24 Ssurround" panose="020B0600000101010101" charset="-127"/>
              </a:rPr>
              <a:t>more news</a:t>
            </a:r>
            <a:r>
              <a:rPr lang="en-US" sz="3900" b="0" i="0" u="none" strike="noStrike" spc="-400" dirty="0">
                <a:solidFill>
                  <a:srgbClr val="000002"/>
                </a:solidFill>
                <a:latin typeface="Cafe24 Ssurround" panose="020B0600000101010101" charset="-127"/>
                <a:ea typeface="Cafe24 Ssurround" panose="020B0600000101010101" charset="-127"/>
                <a:cs typeface="Cafe24 Ssurround" panose="020B0600000101010101" charset="-127"/>
              </a:rPr>
              <a:t>?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0" i="0" u="none" strike="noStrike" dirty="0">
                <a:solidFill>
                  <a:srgbClr val="FF506B"/>
                </a:solidFill>
                <a:ea typeface="NIXGONFONTS-L V2.0"/>
              </a:rPr>
              <a:t>Promotional Channel</a:t>
            </a:r>
          </a:p>
          <a:p>
            <a:pPr lvl="0" algn="ctr">
              <a:lnSpc>
                <a:spcPct val="99600"/>
              </a:lnSpc>
            </a:pPr>
            <a:r>
              <a:rPr lang="en-US" altLang="ko-KR" sz="2000" dirty="0">
                <a:solidFill>
                  <a:srgbClr val="FF506B"/>
                </a:solidFill>
                <a:ea typeface="NIXGONFONTS-L V2.0"/>
              </a:rPr>
              <a:t>Following</a:t>
            </a:r>
            <a:endParaRPr lang="ko-KR" sz="2000" b="1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4500" y="7436004"/>
            <a:ext cx="3263900" cy="31369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4500" y="4133850"/>
            <a:ext cx="3263900" cy="3136900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9427" y="4133850"/>
            <a:ext cx="3263900" cy="3136900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7150" y="7423150"/>
            <a:ext cx="3263900" cy="313690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86600" y="2997200"/>
            <a:ext cx="1117600" cy="1117600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1816100" y="9779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r>
              <a:rPr lang="en-US" altLang="ko-KR" sz="4400" b="0" i="0" u="none" strike="noStrike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b="0" i="0" u="none" strike="noStrike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9283700" y="177800"/>
            <a:ext cx="11684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11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552700" y="8261350"/>
            <a:ext cx="2527300" cy="749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en-US" altLang="ko-KR" sz="1400" b="1" i="0" u="none" strike="noStrike" spc="-100" dirty="0">
                <a:solidFill>
                  <a:srgbClr val="F9767A"/>
                </a:solidFill>
                <a:ea typeface="Gmarket Sans Medium"/>
              </a:rPr>
              <a:t>Co-parenting Sharing Center</a:t>
            </a:r>
          </a:p>
          <a:p>
            <a:pPr lvl="0" algn="l"/>
            <a:r>
              <a:rPr lang="en-US" altLang="ko-KR" sz="1400" b="1" i="0" u="none" strike="noStrike" spc="-100" dirty="0">
                <a:solidFill>
                  <a:srgbClr val="F9767A"/>
                </a:solidFill>
                <a:ea typeface="Gmarket Sans Medium"/>
              </a:rPr>
              <a:t>(Center2)</a:t>
            </a:r>
            <a:endParaRPr lang="en-US" sz="1400" b="1" i="0" u="none" strike="noStrike" spc="-100" dirty="0">
              <a:solidFill>
                <a:srgbClr val="F9767A"/>
              </a:solidFill>
              <a:latin typeface="Gmarket Sans Medium"/>
            </a:endParaRPr>
          </a:p>
          <a:p>
            <a:pPr lvl="0" algn="l"/>
            <a:r>
              <a:rPr lang="en-US" altLang="ko-KR" sz="1200" b="0" i="0" u="none" strike="noStrike" spc="-100" dirty="0" err="1">
                <a:solidFill>
                  <a:srgbClr val="000000"/>
                </a:solidFill>
                <a:ea typeface="Gmarket Sans Medium"/>
              </a:rPr>
              <a:t>Seocho-gu</a:t>
            </a:r>
            <a:r>
              <a:rPr lang="en-US" altLang="ko-KR" sz="1200" b="0" i="0" u="none" strike="noStrike" spc="-100" dirty="0">
                <a:solidFill>
                  <a:srgbClr val="000000"/>
                </a:solidFill>
                <a:ea typeface="Gmarket Sans Medium"/>
              </a:rPr>
              <a:t> space for children and the elderly</a:t>
            </a:r>
            <a:endParaRPr lang="ko-KR" sz="1200" b="0" i="0" u="none" strike="noStrike" spc="-100" dirty="0">
              <a:solidFill>
                <a:srgbClr val="000000"/>
              </a:solidFill>
              <a:ea typeface="Gmarket Sans Medium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578100" y="5143500"/>
            <a:ext cx="2489200" cy="43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4460"/>
              </a:lnSpc>
            </a:pPr>
            <a:r>
              <a:rPr lang="en-US" sz="1100" spc="-100" dirty="0" err="1">
                <a:solidFill>
                  <a:srgbClr val="F9767A"/>
                </a:solidFill>
                <a:latin typeface="Gmarket Sans Medium"/>
                <a:ea typeface="Gmarket Sans Medium"/>
              </a:rPr>
              <a:t>Seocho-gu</a:t>
            </a:r>
            <a:r>
              <a:rPr lang="en-US" sz="1100" spc="-100" dirty="0">
                <a:solidFill>
                  <a:srgbClr val="F9767A"/>
                </a:solidFill>
                <a:latin typeface="Gmarket Sans Medium"/>
                <a:ea typeface="Gmarket Sans Medium"/>
              </a:rPr>
              <a:t> Family Center(Headquarters)</a:t>
            </a:r>
          </a:p>
          <a:p>
            <a:pPr lvl="0" algn="l">
              <a:lnSpc>
                <a:spcPct val="134460"/>
              </a:lnSpc>
            </a:pPr>
            <a:r>
              <a:rPr lang="en-US" sz="10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</a:rPr>
              <a:t>Family </a:t>
            </a:r>
            <a:r>
              <a:rPr lang="en-US" sz="1000" b="0" i="0" u="none" strike="noStrike" spc="-100" dirty="0" err="1">
                <a:solidFill>
                  <a:srgbClr val="000000"/>
                </a:solidFill>
                <a:latin typeface="Gmarket Sans Medium"/>
                <a:ea typeface="Gmarket Sans Medium"/>
              </a:rPr>
              <a:t>education,family</a:t>
            </a:r>
            <a:r>
              <a:rPr lang="en-US" sz="1000" b="0" i="0" u="none" strike="noStrike" spc="-100" dirty="0">
                <a:solidFill>
                  <a:srgbClr val="000000"/>
                </a:solidFill>
                <a:latin typeface="Gmarket Sans Medium"/>
                <a:ea typeface="Gmarket Sans Medium"/>
              </a:rPr>
              <a:t> culture , children</a:t>
            </a:r>
            <a:endParaRPr lang="en-US" sz="1000" b="0" i="0" u="none" strike="noStrike" spc="-100" dirty="0">
              <a:solidFill>
                <a:srgbClr val="F9767A"/>
              </a:solidFill>
              <a:latin typeface="Gmarket Sans Medium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5994400" y="8420100"/>
            <a:ext cx="25273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34460"/>
              </a:lnSpc>
            </a:pPr>
            <a:r>
              <a:rPr lang="en-US" sz="1200" spc="-100" dirty="0" err="1">
                <a:solidFill>
                  <a:srgbClr val="F9767A"/>
                </a:solidFill>
                <a:latin typeface="Gmarket Sans Medium"/>
                <a:ea typeface="Gmarket Sans Medium"/>
              </a:rPr>
              <a:t>Seocho-gu</a:t>
            </a:r>
            <a:r>
              <a:rPr lang="en-US" sz="1200" spc="-100" dirty="0">
                <a:solidFill>
                  <a:srgbClr val="F9767A"/>
                </a:solidFill>
                <a:latin typeface="Gmarket Sans Medium"/>
                <a:ea typeface="Gmarket Sans Medium"/>
              </a:rPr>
              <a:t> Mom healing </a:t>
            </a:r>
          </a:p>
          <a:p>
            <a:pPr lvl="0" algn="l">
              <a:lnSpc>
                <a:spcPct val="134460"/>
              </a:lnSpc>
            </a:pPr>
            <a:r>
              <a:rPr lang="en-US" sz="1200" spc="-100" dirty="0">
                <a:solidFill>
                  <a:srgbClr val="F9767A"/>
                </a:solidFill>
                <a:latin typeface="Gmarket Sans Medium"/>
                <a:ea typeface="Gmarket Sans Medium"/>
              </a:rPr>
              <a:t>(Center 3)</a:t>
            </a:r>
            <a:endParaRPr lang="en-US" sz="1200" b="0" i="0" u="none" strike="noStrike" spc="-100" dirty="0">
              <a:solidFill>
                <a:srgbClr val="F9767A"/>
              </a:solidFill>
              <a:latin typeface="Gmarket Sans Medium"/>
            </a:endParaRPr>
          </a:p>
          <a:p>
            <a:pPr lvl="0" algn="l"/>
            <a:r>
              <a:rPr lang="en-US" altLang="ko-KR" sz="1200" spc="-100" dirty="0">
                <a:solidFill>
                  <a:srgbClr val="000000"/>
                </a:solidFill>
                <a:ea typeface="Gmarket Sans Medium"/>
              </a:rPr>
              <a:t>A </a:t>
            </a:r>
            <a:r>
              <a:rPr lang="en-US" altLang="ko-KR" sz="1200" spc="-100" dirty="0" err="1">
                <a:solidFill>
                  <a:srgbClr val="000000"/>
                </a:solidFill>
                <a:ea typeface="Gmarket Sans Medium"/>
              </a:rPr>
              <a:t>realaxing</a:t>
            </a:r>
            <a:r>
              <a:rPr lang="en-US" altLang="ko-KR" sz="1200" spc="-100" dirty="0">
                <a:solidFill>
                  <a:srgbClr val="000000"/>
                </a:solidFill>
                <a:ea typeface="Gmarket Sans Medium"/>
              </a:rPr>
              <a:t>/cultural space for mother</a:t>
            </a:r>
          </a:p>
          <a:p>
            <a:pPr lvl="0" algn="l"/>
            <a:r>
              <a:rPr lang="en-US" altLang="ko-KR" sz="1200" spc="-100" dirty="0">
                <a:solidFill>
                  <a:srgbClr val="000000"/>
                </a:solidFill>
                <a:ea typeface="Gmarket Sans Medium"/>
              </a:rPr>
              <a:t> and families</a:t>
            </a:r>
            <a:endParaRPr lang="ko-KR" sz="1200" b="0" i="0" u="none" strike="noStrike" spc="-100" dirty="0">
              <a:solidFill>
                <a:srgbClr val="000000"/>
              </a:solidFill>
              <a:ea typeface="Gmarket Sans Medium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5930900" y="5092700"/>
            <a:ext cx="2527300" cy="4826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/>
            <a:r>
              <a:rPr lang="en-US" sz="1200" spc="-100" dirty="0" err="1">
                <a:solidFill>
                  <a:srgbClr val="F9767A"/>
                </a:solidFill>
                <a:latin typeface="Gmarket Sans Medium"/>
                <a:ea typeface="Gmarket Sans Medium"/>
              </a:rPr>
              <a:t>Yangjae</a:t>
            </a:r>
            <a:r>
              <a:rPr lang="en-US" sz="1200" spc="-100" dirty="0">
                <a:solidFill>
                  <a:srgbClr val="F9767A"/>
                </a:solidFill>
                <a:latin typeface="Gmarket Sans Medium"/>
                <a:ea typeface="Gmarket Sans Medium"/>
              </a:rPr>
              <a:t> Counseling Center (Center1)</a:t>
            </a:r>
            <a:endParaRPr lang="en-US" sz="1200" b="0" i="0" u="none" strike="noStrike" spc="-100" dirty="0">
              <a:solidFill>
                <a:srgbClr val="F9767A"/>
              </a:solidFill>
              <a:latin typeface="Gmarket Sans Medium"/>
            </a:endParaRPr>
          </a:p>
          <a:p>
            <a:pPr lvl="0" algn="l"/>
            <a:r>
              <a:rPr lang="en-US" altLang="ko-KR" sz="1200" spc="-100" dirty="0" err="1">
                <a:solidFill>
                  <a:srgbClr val="000000"/>
                </a:solidFill>
                <a:ea typeface="Gmarket Sans Medium"/>
              </a:rPr>
              <a:t>Seocho-gu</a:t>
            </a:r>
            <a:r>
              <a:rPr lang="en-US" altLang="ko-KR" sz="1200" spc="-100" dirty="0">
                <a:solidFill>
                  <a:srgbClr val="000000"/>
                </a:solidFill>
                <a:ea typeface="Gmarket Sans Medium"/>
              </a:rPr>
              <a:t> Counseling/conversation room</a:t>
            </a:r>
          </a:p>
          <a:p>
            <a:pPr lvl="0" algn="l"/>
            <a:r>
              <a:rPr lang="en-US" altLang="ko-KR" sz="1200" spc="-100" dirty="0">
                <a:solidFill>
                  <a:srgbClr val="000000"/>
                </a:solidFill>
                <a:ea typeface="Gmarket Sans Medium"/>
              </a:rPr>
              <a:t>for  families</a:t>
            </a:r>
          </a:p>
        </p:txBody>
      </p:sp>
      <p:pic>
        <p:nvPicPr>
          <p:cNvPr id="50" name="Picture 20">
            <a:extLst>
              <a:ext uri="{FF2B5EF4-FFF2-40B4-BE49-F238E27FC236}">
                <a16:creationId xmlns:a16="http://schemas.microsoft.com/office/drawing/2014/main" id="{BFF65C99-5BBE-461E-B018-B25672CFF8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92300" y="8337550"/>
            <a:ext cx="584200" cy="584200"/>
          </a:xfrm>
          <a:prstGeom prst="rect">
            <a:avLst/>
          </a:prstGeom>
        </p:spPr>
      </p:pic>
      <p:pic>
        <p:nvPicPr>
          <p:cNvPr id="51" name="Picture 23">
            <a:extLst>
              <a:ext uri="{FF2B5EF4-FFF2-40B4-BE49-F238E27FC236}">
                <a16:creationId xmlns:a16="http://schemas.microsoft.com/office/drawing/2014/main" id="{A77FA943-E724-497C-B686-CF24B3443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700" y="9023350"/>
            <a:ext cx="254000" cy="25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9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0800" y="1676400"/>
            <a:ext cx="5168900" cy="284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292600"/>
            <a:ext cx="1955800" cy="542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0" y="2781300"/>
            <a:ext cx="5207000" cy="2857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4950" y="9156700"/>
            <a:ext cx="10553700" cy="3987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000" y="6324600"/>
            <a:ext cx="4546600" cy="314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500" y="6972300"/>
            <a:ext cx="1473200" cy="2463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5300" y="5689600"/>
            <a:ext cx="1524000" cy="3962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7200" y="4787900"/>
            <a:ext cx="1879600" cy="46101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700" y="7531100"/>
            <a:ext cx="1143000" cy="1905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400" y="10629900"/>
            <a:ext cx="1625600" cy="25019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4800" y="10706100"/>
            <a:ext cx="927100" cy="187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10629900"/>
            <a:ext cx="1485900" cy="26162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8800" y="10566400"/>
            <a:ext cx="1117600" cy="2273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041400" y="10083800"/>
            <a:ext cx="3149600" cy="2362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02700" y="9512300"/>
            <a:ext cx="787400" cy="6223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500" y="9474200"/>
            <a:ext cx="914400" cy="8255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500" y="9817100"/>
            <a:ext cx="711200" cy="7239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07200" y="8305800"/>
            <a:ext cx="1460500" cy="1409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00" y="8559800"/>
            <a:ext cx="736600" cy="9144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09900" y="8813800"/>
            <a:ext cx="469900" cy="9144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33700" y="10274300"/>
            <a:ext cx="2222500" cy="16637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12200" y="10337800"/>
            <a:ext cx="2070100" cy="15494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53200" y="10452100"/>
            <a:ext cx="2184400" cy="16383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94100" y="10388600"/>
            <a:ext cx="2882900" cy="2159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09900" y="2044700"/>
            <a:ext cx="4279900" cy="14605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12750" y="1797050"/>
            <a:ext cx="12280900" cy="792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7900" y="1447800"/>
            <a:ext cx="9626600" cy="344170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714500" y="6299200"/>
            <a:ext cx="70485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81339"/>
              </a:lnSpc>
            </a:pP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서로의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진심을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나누며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한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걸음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가까워지는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시간을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 </a:t>
            </a:r>
            <a:r>
              <a:rPr lang="ko-KR" sz="2300" b="0" i="0" u="none" strike="noStrike" spc="-500">
                <a:solidFill>
                  <a:srgbClr val="593B2F"/>
                </a:solidFill>
                <a:ea typeface="KodomoRounded"/>
              </a:rPr>
              <a:t>가져보세요</a:t>
            </a:r>
            <a:r>
              <a:rPr lang="en-US" sz="2300" b="0" i="0" u="none" strike="noStrike" spc="-500">
                <a:solidFill>
                  <a:srgbClr val="593B2F"/>
                </a:solidFill>
                <a:latin typeface="KodomoRounded"/>
              </a:rPr>
              <a:t> 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1700" y="10553700"/>
            <a:ext cx="5480050" cy="12446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4577" y="11407349"/>
            <a:ext cx="114300" cy="114300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95800" y="11385550"/>
            <a:ext cx="114300" cy="11430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05500" y="11385550"/>
            <a:ext cx="114300" cy="1143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3327400" y="11518900"/>
            <a:ext cx="635000" cy="19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1100" b="0" i="0" u="none" strike="noStrike">
                <a:solidFill>
                  <a:srgbClr val="FFFFFF"/>
                </a:solidFill>
                <a:ea typeface="NEXON Lv1 Gothic OTF"/>
              </a:rPr>
              <a:t>교육분야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82800" y="10261600"/>
            <a:ext cx="5854700" cy="1625600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3213100" y="11315868"/>
            <a:ext cx="4368800" cy="241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en-US" sz="1100" b="0" i="0" u="none" strike="noStrike" dirty="0">
                <a:solidFill>
                  <a:srgbClr val="000000"/>
                </a:solidFill>
                <a:latin typeface="NEXON Lv1 Gothic OTF"/>
              </a:rPr>
              <a:t>Family counseling  Couple counseling   Parent-child </a:t>
            </a:r>
            <a:r>
              <a:rPr lang="en-US" sz="1100" b="0" i="0" u="none" strike="noStrike" dirty="0" err="1">
                <a:solidFill>
                  <a:srgbClr val="000000"/>
                </a:solidFill>
                <a:latin typeface="NEXON Lv1 Gothic OTF"/>
              </a:rPr>
              <a:t>conseling</a:t>
            </a:r>
            <a:endParaRPr lang="en-US" sz="1100" b="0" i="0" u="none" strike="noStrike" dirty="0">
              <a:solidFill>
                <a:srgbClr val="000000"/>
              </a:solidFill>
              <a:latin typeface="NEXON Lv1 Gothic OTF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65450" y="10638367"/>
            <a:ext cx="266700" cy="35560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V="1">
            <a:off x="2171700" y="11173449"/>
            <a:ext cx="865496" cy="364501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98500" y="228600"/>
            <a:ext cx="2311400" cy="850900"/>
          </a:xfrm>
          <a:prstGeom prst="rect">
            <a:avLst/>
          </a:prstGeom>
        </p:spPr>
      </p:pic>
      <p:sp>
        <p:nvSpPr>
          <p:cNvPr id="48" name="TextBox 48"/>
          <p:cNvSpPr txBox="1"/>
          <p:nvPr/>
        </p:nvSpPr>
        <p:spPr>
          <a:xfrm>
            <a:off x="3251200" y="11430000"/>
            <a:ext cx="762000" cy="190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sz="1100" b="0" i="0" u="none" strike="noStrike" dirty="0">
                <a:solidFill>
                  <a:srgbClr val="FFFFFF"/>
                </a:solidFill>
                <a:ea typeface="NEXON Lv1 Gothic OTF"/>
              </a:rPr>
              <a:t>문의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1B5B6E-ED66-21A5-3011-537736F24D1F}"/>
              </a:ext>
            </a:extLst>
          </p:cNvPr>
          <p:cNvSpPr txBox="1"/>
          <p:nvPr/>
        </p:nvSpPr>
        <p:spPr>
          <a:xfrm>
            <a:off x="2171700" y="11168618"/>
            <a:ext cx="869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Inquiry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그림 66">
            <a:extLst>
              <a:ext uri="{FF2B5EF4-FFF2-40B4-BE49-F238E27FC236}">
                <a16:creationId xmlns:a16="http://schemas.microsoft.com/office/drawing/2014/main" id="{A8D34626-2A31-409F-8226-A4359542F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" r="1099"/>
          <a:stretch/>
        </p:blipFill>
        <p:spPr>
          <a:xfrm>
            <a:off x="0" y="31750"/>
            <a:ext cx="10287000" cy="12833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9" name="Group 8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0" name="Group 9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6" name="Group 9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7" name="Group 9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2" name="Group 10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8" name="Group 10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9" name="Group 10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3" name="Group 13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7" name="그림 136">
            <a:extLst>
              <a:ext uri="{FF2B5EF4-FFF2-40B4-BE49-F238E27FC236}">
                <a16:creationId xmlns:a16="http://schemas.microsoft.com/office/drawing/2014/main" id="{F77604A8-7852-4EBC-BBCE-DB06685D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"/>
            <a:ext cx="10287000" cy="1300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9" name="Group 8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0" name="Group 9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6" name="Group 9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7" name="Group 9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2" name="Group 10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8" name="Group 10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9" name="Group 10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36" name="Group 1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41" name="그림 140">
            <a:extLst>
              <a:ext uri="{FF2B5EF4-FFF2-40B4-BE49-F238E27FC236}">
                <a16:creationId xmlns:a16="http://schemas.microsoft.com/office/drawing/2014/main" id="{EE7553E8-4FBA-4D04-A1B3-EA10CC000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0287000" cy="12890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" name="Group 1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7" name="Group 1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3" name="Group 2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4" name="Group 2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0" name="Group 3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8" name="Group 3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4" name="Group 4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5" name="Group 4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0" name="Group 5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1" name="Group 5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6" name="Group 5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7" name="Group 5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4" name="Group 6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5" name="Group 6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1" name="Group 7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2" name="Group 7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7" name="Group 7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8" name="Group 7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3" name="Group 8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4" name="Group 8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2" name="그림 111">
            <a:extLst>
              <a:ext uri="{FF2B5EF4-FFF2-40B4-BE49-F238E27FC236}">
                <a16:creationId xmlns:a16="http://schemas.microsoft.com/office/drawing/2014/main" id="{84BC3EDE-FECC-4501-8226-22278BBA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10287000" cy="12890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5" name="Group 9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6" name="Group 9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2" name="Group 10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8" name="Group 10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9" name="Group 10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4" name="Group 1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5" name="Group 1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29" name="Group 1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8" name="그림 137">
            <a:extLst>
              <a:ext uri="{FF2B5EF4-FFF2-40B4-BE49-F238E27FC236}">
                <a16:creationId xmlns:a16="http://schemas.microsoft.com/office/drawing/2014/main" id="{69428EED-38B5-47DC-9FE6-A00C55CD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12865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8" name="Group 7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3" name="그림 82">
            <a:extLst>
              <a:ext uri="{FF2B5EF4-FFF2-40B4-BE49-F238E27FC236}">
                <a16:creationId xmlns:a16="http://schemas.microsoft.com/office/drawing/2014/main" id="{4C36CC71-80CC-45E1-BB93-42B98160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"/>
            <a:ext cx="10287000" cy="12871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29210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3860800"/>
            <a:ext cx="32893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4584700"/>
            <a:ext cx="32004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5384800"/>
            <a:ext cx="3175000" cy="1270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3225800"/>
            <a:ext cx="368300" cy="3683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3302000"/>
            <a:ext cx="203200" cy="203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30900" y="3232150"/>
            <a:ext cx="2578100" cy="28575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43600" y="3568700"/>
            <a:ext cx="30988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</a:rPr>
              <a:t>March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 10 (</a:t>
            </a:r>
            <a:r>
              <a:rPr lang="en-US" sz="1500" dirty="0">
                <a:solidFill>
                  <a:srgbClr val="000000"/>
                </a:solidFill>
                <a:ea typeface="NanumSquare Regular"/>
              </a:rPr>
              <a:t>Mon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)10:30~12:30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43600" y="4305300"/>
            <a:ext cx="25019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Mother residing in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Seocho-gu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3924300"/>
            <a:ext cx="368300" cy="368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4000500"/>
            <a:ext cx="177800" cy="20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930900" y="3949700"/>
            <a:ext cx="19050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</a:t>
            </a:r>
            <a:r>
              <a:rPr lang="en-US" altLang="ko-KR" dirty="0"/>
              <a:t> </a:t>
            </a:r>
            <a:r>
              <a:rPr lang="en-US" altLang="ko-KR" b="1" dirty="0"/>
              <a:t>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43600" y="5067300"/>
            <a:ext cx="26670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Craft program for moms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4673600"/>
            <a:ext cx="368300" cy="368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7200" y="4749800"/>
            <a:ext cx="228600" cy="2286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930900" y="46990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943600" y="5892800"/>
            <a:ext cx="35433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070-7436-2011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최호진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5473700"/>
            <a:ext cx="368300" cy="36830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5549900"/>
            <a:ext cx="215900" cy="228600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5930900" y="55245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3860800"/>
            <a:ext cx="3289300" cy="1270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4584700"/>
            <a:ext cx="3200400" cy="127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5384800"/>
            <a:ext cx="3175000" cy="12700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3225800"/>
            <a:ext cx="368300" cy="3683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3302000"/>
            <a:ext cx="203200" cy="203200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2070100" y="3251200"/>
            <a:ext cx="2133600" cy="139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095500" y="3568700"/>
            <a:ext cx="2730500" cy="266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March 12</a:t>
            </a:r>
            <a:r>
              <a:rPr lang="ko-KR" sz="1500" b="0" i="0" u="none" strike="noStrike" dirty="0">
                <a:solidFill>
                  <a:srgbClr val="000000"/>
                </a:solidFill>
                <a:ea typeface="NanumSquare Regular"/>
              </a:rPr>
              <a:t>일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 (</a:t>
            </a:r>
            <a:r>
              <a:rPr lang="en-US" sz="1500" dirty="0">
                <a:solidFill>
                  <a:srgbClr val="000000"/>
                </a:solidFill>
                <a:ea typeface="NanumSquare Regular"/>
              </a:rPr>
              <a:t>Wed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10:30~12:30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095500" y="4305300"/>
            <a:ext cx="2133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Mother living in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Seocho-gu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3924300"/>
            <a:ext cx="368300" cy="3683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4000500"/>
            <a:ext cx="177800" cy="2032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070100" y="3949700"/>
            <a:ext cx="18796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095500" y="506730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Word cuisine program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4673600"/>
            <a:ext cx="368300" cy="3683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4749800"/>
            <a:ext cx="228600" cy="2286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2070100" y="46990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2095500" y="58928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070-7436-2011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최호진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5473700"/>
            <a:ext cx="368300" cy="3683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5549900"/>
            <a:ext cx="215900" cy="2286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2070100" y="55245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sz="1800" b="1" i="0" u="none" strike="noStrike" spc="-100" dirty="0">
              <a:solidFill>
                <a:srgbClr val="191919"/>
              </a:solidFill>
              <a:latin typeface="NanumSquare ExtraBold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6083300" y="6883400"/>
            <a:ext cx="19431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ko-KR" sz="1800" b="0" i="0" u="none" strike="noStrike">
                <a:solidFill>
                  <a:srgbClr val="FFFFFF"/>
                </a:solidFill>
                <a:ea typeface="NanumSquare ExtraBold"/>
              </a:rPr>
              <a:t>글로벌</a:t>
            </a:r>
            <a:r>
              <a:rPr lang="en-US" sz="1800" b="0" i="0" u="none" strike="noStrike">
                <a:solidFill>
                  <a:srgbClr val="FFFFFF"/>
                </a:solidFill>
                <a:latin typeface="NanumSquare ExtraBold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NanumSquare ExtraBold"/>
              </a:rPr>
              <a:t>아우라</a:t>
            </a:r>
            <a:r>
              <a:rPr lang="en-US" sz="1800" b="0" i="0" u="none" strike="noStrike">
                <a:solidFill>
                  <a:srgbClr val="FFFFFF"/>
                </a:solidFill>
                <a:latin typeface="NanumSquare ExtraBold"/>
              </a:rPr>
              <a:t> </a:t>
            </a:r>
            <a:r>
              <a:rPr lang="ko-KR" sz="1800" b="0" i="0" u="none" strike="noStrike">
                <a:solidFill>
                  <a:srgbClr val="FFFFFF"/>
                </a:solidFill>
                <a:ea typeface="NanumSquare ExtraBold"/>
              </a:rPr>
              <a:t>챔버</a:t>
            </a:r>
          </a:p>
        </p:txBody>
      </p:sp>
      <p:pic>
        <p:nvPicPr>
          <p:cNvPr id="60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8089900"/>
            <a:ext cx="3289300" cy="127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8864600"/>
            <a:ext cx="3200400" cy="12700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9626600"/>
            <a:ext cx="3175000" cy="12700"/>
          </a:xfrm>
          <a:prstGeom prst="rect">
            <a:avLst/>
          </a:prstGeom>
        </p:spPr>
      </p:pic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4" name="Group 6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5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7429500"/>
            <a:ext cx="368300" cy="36830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9900" y="7505700"/>
            <a:ext cx="203200" cy="203200"/>
          </a:xfrm>
          <a:prstGeom prst="rect">
            <a:avLst/>
          </a:prstGeom>
        </p:spPr>
      </p:pic>
      <p:sp>
        <p:nvSpPr>
          <p:cNvPr id="67" name="TextBox 67"/>
          <p:cNvSpPr txBox="1"/>
          <p:nvPr/>
        </p:nvSpPr>
        <p:spPr>
          <a:xfrm>
            <a:off x="5930900" y="7454900"/>
            <a:ext cx="1892300" cy="381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8" name="TextBox 68"/>
          <p:cNvSpPr txBox="1"/>
          <p:nvPr/>
        </p:nvSpPr>
        <p:spPr>
          <a:xfrm>
            <a:off x="5943600" y="7823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Wed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 14:30~19:00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943600" y="8572500"/>
            <a:ext cx="28194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5 multicultural children and 1 adult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1" name="Group 7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2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8178800"/>
            <a:ext cx="368300" cy="368300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600" y="8267700"/>
            <a:ext cx="177800" cy="203200"/>
          </a:xfrm>
          <a:prstGeom prst="rect">
            <a:avLst/>
          </a:prstGeom>
        </p:spPr>
      </p:pic>
      <p:sp>
        <p:nvSpPr>
          <p:cNvPr id="74" name="TextBox 74"/>
          <p:cNvSpPr txBox="1"/>
          <p:nvPr/>
        </p:nvSpPr>
        <p:spPr>
          <a:xfrm>
            <a:off x="5930900" y="8216900"/>
            <a:ext cx="2616200" cy="406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5943600" y="9359900"/>
            <a:ext cx="28321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Violin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, 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Viola</a:t>
            </a:r>
            <a:r>
              <a:rPr lang="en-US" sz="1500" b="0" i="0" u="none" strike="noStrike" dirty="0">
                <a:solidFill>
                  <a:srgbClr val="333333"/>
                </a:solidFill>
                <a:latin typeface="NanumSquare Regular"/>
              </a:rPr>
              <a:t>1:1 </a:t>
            </a:r>
            <a:r>
              <a:rPr lang="en-US" sz="1500" dirty="0">
                <a:solidFill>
                  <a:srgbClr val="333333"/>
                </a:solidFill>
                <a:latin typeface="NanumSquare Regular"/>
                <a:ea typeface="NanumSquare Regular"/>
              </a:rPr>
              <a:t>lesson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7" name="Group 7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8" name="Picture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700" y="8966200"/>
            <a:ext cx="368300" cy="3683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9029700"/>
            <a:ext cx="228600" cy="228600"/>
          </a:xfrm>
          <a:prstGeom prst="rect">
            <a:avLst/>
          </a:prstGeom>
        </p:spPr>
      </p:pic>
      <p:sp>
        <p:nvSpPr>
          <p:cNvPr id="80" name="TextBox 80"/>
          <p:cNvSpPr txBox="1"/>
          <p:nvPr/>
        </p:nvSpPr>
        <p:spPr>
          <a:xfrm>
            <a:off x="5930900" y="89916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  <a:p>
            <a:pPr lvl="0" algn="l">
              <a:lnSpc>
                <a:spcPct val="99600"/>
              </a:lnSpc>
            </a:pPr>
            <a:endParaRPr lang="ko-KR" sz="1800" b="1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5943600" y="101092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070-7477-2404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박슬기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3" name="Group 8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4" name="Picture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700" y="9702800"/>
            <a:ext cx="368300" cy="368300"/>
          </a:xfrm>
          <a:prstGeom prst="rect">
            <a:avLst/>
          </a:prstGeom>
        </p:spPr>
      </p:pic>
      <p:pic>
        <p:nvPicPr>
          <p:cNvPr id="85" name="Picture 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0" y="9766300"/>
            <a:ext cx="215900" cy="228600"/>
          </a:xfrm>
          <a:prstGeom prst="rect">
            <a:avLst/>
          </a:prstGeom>
        </p:spPr>
      </p:pic>
      <p:sp>
        <p:nvSpPr>
          <p:cNvPr id="86" name="TextBox 86"/>
          <p:cNvSpPr txBox="1"/>
          <p:nvPr/>
        </p:nvSpPr>
        <p:spPr>
          <a:xfrm>
            <a:off x="5930900" y="97536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altLang="ko-KR" b="1" spc="-100" dirty="0">
              <a:solidFill>
                <a:srgbClr val="191919"/>
              </a:solidFill>
              <a:latin typeface="NanumSquare ExtraBold"/>
            </a:endParaRPr>
          </a:p>
          <a:p>
            <a:pPr lvl="0" algn="l">
              <a:lnSpc>
                <a:spcPct val="99600"/>
              </a:lnSpc>
            </a:pP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87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8089900"/>
            <a:ext cx="3289300" cy="12700"/>
          </a:xfrm>
          <a:prstGeom prst="rect">
            <a:avLst/>
          </a:prstGeom>
        </p:spPr>
      </p:pic>
      <p:pic>
        <p:nvPicPr>
          <p:cNvPr id="88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8864600"/>
            <a:ext cx="3200400" cy="12700"/>
          </a:xfrm>
          <a:prstGeom prst="rect">
            <a:avLst/>
          </a:prstGeom>
        </p:spPr>
      </p:pic>
      <p:pic>
        <p:nvPicPr>
          <p:cNvPr id="89" name="Picture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9626600"/>
            <a:ext cx="3175000" cy="12700"/>
          </a:xfrm>
          <a:prstGeom prst="rect">
            <a:avLst/>
          </a:prstGeom>
        </p:spPr>
      </p:pic>
      <p:grpSp>
        <p:nvGrpSpPr>
          <p:cNvPr id="90" name="Group 9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1" name="Group 9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2" name="Picture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7429500"/>
            <a:ext cx="368300" cy="368300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00" y="7505700"/>
            <a:ext cx="203200" cy="203200"/>
          </a:xfrm>
          <a:prstGeom prst="rect">
            <a:avLst/>
          </a:prstGeom>
        </p:spPr>
      </p:pic>
      <p:sp>
        <p:nvSpPr>
          <p:cNvPr id="94" name="TextBox 94"/>
          <p:cNvSpPr txBox="1"/>
          <p:nvPr/>
        </p:nvSpPr>
        <p:spPr>
          <a:xfrm>
            <a:off x="2082800" y="7454900"/>
            <a:ext cx="2286000" cy="1143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2095500" y="7823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March  26 (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Wed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10:30~12:30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2095500" y="8572500"/>
            <a:ext cx="2616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Mother living in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seochu-gu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97" name="Group 9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98" name="Group 9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99" name="Picture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8178800"/>
            <a:ext cx="368300" cy="368300"/>
          </a:xfrm>
          <a:prstGeom prst="rect">
            <a:avLst/>
          </a:prstGeom>
        </p:spPr>
      </p:pic>
      <p:pic>
        <p:nvPicPr>
          <p:cNvPr id="100" name="Picture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8267700"/>
            <a:ext cx="177800" cy="203200"/>
          </a:xfrm>
          <a:prstGeom prst="rect">
            <a:avLst/>
          </a:prstGeom>
        </p:spPr>
      </p:pic>
      <p:sp>
        <p:nvSpPr>
          <p:cNvPr id="101" name="TextBox 101"/>
          <p:cNvSpPr txBox="1"/>
          <p:nvPr/>
        </p:nvSpPr>
        <p:spPr>
          <a:xfrm>
            <a:off x="2082800" y="8216900"/>
            <a:ext cx="18669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 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02" name="TextBox 102"/>
          <p:cNvSpPr txBox="1"/>
          <p:nvPr/>
        </p:nvSpPr>
        <p:spPr>
          <a:xfrm>
            <a:off x="2095500" y="935990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Makes healthy food for kids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03" name="Group 10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4" name="Group 10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5" name="Picture 10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8966200"/>
            <a:ext cx="368300" cy="368300"/>
          </a:xfrm>
          <a:prstGeom prst="rect">
            <a:avLst/>
          </a:prstGeom>
        </p:spPr>
      </p:pic>
      <p:pic>
        <p:nvPicPr>
          <p:cNvPr id="106" name="Picture 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9029700"/>
            <a:ext cx="228600" cy="228600"/>
          </a:xfrm>
          <a:prstGeom prst="rect">
            <a:avLst/>
          </a:prstGeom>
        </p:spPr>
      </p:pic>
      <p:sp>
        <p:nvSpPr>
          <p:cNvPr id="107" name="TextBox 107"/>
          <p:cNvSpPr txBox="1"/>
          <p:nvPr/>
        </p:nvSpPr>
        <p:spPr>
          <a:xfrm>
            <a:off x="2082800" y="89916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  <a:p>
            <a:pPr lvl="0" algn="l">
              <a:lnSpc>
                <a:spcPct val="99600"/>
              </a:lnSpc>
            </a:pP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08" name="TextBox 108"/>
          <p:cNvSpPr txBox="1"/>
          <p:nvPr/>
        </p:nvSpPr>
        <p:spPr>
          <a:xfrm>
            <a:off x="2095500" y="101092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070-7436-2011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최호진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109" name="Group 10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10" name="Group 1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1" name="Picture 1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9702800"/>
            <a:ext cx="368300" cy="368300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9766300"/>
            <a:ext cx="215900" cy="228600"/>
          </a:xfrm>
          <a:prstGeom prst="rect">
            <a:avLst/>
          </a:prstGeom>
        </p:spPr>
      </p:pic>
      <p:sp>
        <p:nvSpPr>
          <p:cNvPr id="113" name="TextBox 113"/>
          <p:cNvSpPr txBox="1"/>
          <p:nvPr/>
        </p:nvSpPr>
        <p:spPr>
          <a:xfrm>
            <a:off x="2082800" y="97536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99600"/>
              </a:lnSpc>
            </a:pPr>
            <a:r>
              <a:rPr lang="en-US" altLang="ko-KR" b="1" dirty="0"/>
              <a:t>Contact</a:t>
            </a:r>
            <a:endParaRPr lang="en-US" altLang="ko-KR" b="1" spc="-100" dirty="0">
              <a:solidFill>
                <a:srgbClr val="191919"/>
              </a:solidFill>
              <a:latin typeface="NanumSquare ExtraBold"/>
            </a:endParaRPr>
          </a:p>
          <a:p>
            <a:pPr lvl="0" algn="l">
              <a:lnSpc>
                <a:spcPct val="99600"/>
              </a:lnSpc>
            </a:pP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114" name="Picture 1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1900" y="6540500"/>
            <a:ext cx="1549400" cy="304800"/>
          </a:xfrm>
          <a:prstGeom prst="rect">
            <a:avLst/>
          </a:prstGeom>
        </p:spPr>
      </p:pic>
      <p:sp>
        <p:nvSpPr>
          <p:cNvPr id="115" name="TextBox 115"/>
          <p:cNvSpPr txBox="1"/>
          <p:nvPr/>
        </p:nvSpPr>
        <p:spPr>
          <a:xfrm>
            <a:off x="2565400" y="6591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 dirty="0">
                <a:solidFill>
                  <a:srgbClr val="FFFFFF"/>
                </a:solidFill>
                <a:latin typeface="NanumSquare ExtraBold"/>
              </a:rPr>
              <a:t>M(Mommy)-DAY</a:t>
            </a:r>
          </a:p>
        </p:txBody>
      </p:sp>
      <p:pic>
        <p:nvPicPr>
          <p:cNvPr id="116" name="Picture 1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3000" y="2349500"/>
            <a:ext cx="1549400" cy="304800"/>
          </a:xfrm>
          <a:prstGeom prst="rect">
            <a:avLst/>
          </a:prstGeom>
        </p:spPr>
      </p:pic>
      <p:sp>
        <p:nvSpPr>
          <p:cNvPr id="117" name="TextBox 117"/>
          <p:cNvSpPr txBox="1"/>
          <p:nvPr/>
        </p:nvSpPr>
        <p:spPr>
          <a:xfrm>
            <a:off x="2476500" y="23876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FFFFFF"/>
                </a:solidFill>
                <a:latin typeface="NanumSquare ExtraBold"/>
              </a:rPr>
              <a:t>M(Mommy)-DAY</a:t>
            </a:r>
          </a:p>
        </p:txBody>
      </p:sp>
      <p:pic>
        <p:nvPicPr>
          <p:cNvPr id="118" name="Picture 1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35700" y="2362200"/>
            <a:ext cx="1549400" cy="304800"/>
          </a:xfrm>
          <a:prstGeom prst="rect">
            <a:avLst/>
          </a:prstGeom>
        </p:spPr>
      </p:pic>
      <p:sp>
        <p:nvSpPr>
          <p:cNvPr id="119" name="TextBox 119"/>
          <p:cNvSpPr txBox="1"/>
          <p:nvPr/>
        </p:nvSpPr>
        <p:spPr>
          <a:xfrm>
            <a:off x="6311900" y="2400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FFFFFF"/>
                </a:solidFill>
                <a:latin typeface="NanumSquare ExtraBold"/>
              </a:rPr>
              <a:t>M(Mommy)-DAY</a:t>
            </a:r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81700" y="6553200"/>
            <a:ext cx="2806700" cy="381000"/>
          </a:xfrm>
          <a:prstGeom prst="rect">
            <a:avLst/>
          </a:prstGeom>
        </p:spPr>
      </p:pic>
      <p:sp>
        <p:nvSpPr>
          <p:cNvPr id="121" name="TextBox 121"/>
          <p:cNvSpPr txBox="1"/>
          <p:nvPr/>
        </p:nvSpPr>
        <p:spPr>
          <a:xfrm>
            <a:off x="6057900" y="6616700"/>
            <a:ext cx="2768600" cy="215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altLang="ko-KR" sz="1300" dirty="0">
                <a:solidFill>
                  <a:srgbClr val="FFFFFF"/>
                </a:solidFill>
                <a:ea typeface="NanumSquare ExtraBold"/>
              </a:rPr>
              <a:t>Multicultural family growth support</a:t>
            </a:r>
            <a:endParaRPr lang="ko-KR" sz="1300" b="0" i="0" u="none" strike="noStrike" dirty="0">
              <a:solidFill>
                <a:srgbClr val="FFFFFF"/>
              </a:solidFill>
              <a:ea typeface="NanumSquare ExtraBold"/>
            </a:endParaRPr>
          </a:p>
        </p:txBody>
      </p:sp>
      <p:pic>
        <p:nvPicPr>
          <p:cNvPr id="122" name="Picture 1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123" name="Picture 1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6000" y="6210300"/>
            <a:ext cx="622300" cy="622300"/>
          </a:xfrm>
          <a:prstGeom prst="rect">
            <a:avLst/>
          </a:prstGeom>
        </p:spPr>
      </p:pic>
      <p:sp>
        <p:nvSpPr>
          <p:cNvPr id="124" name="TextBox 124"/>
          <p:cNvSpPr txBox="1"/>
          <p:nvPr/>
        </p:nvSpPr>
        <p:spPr>
          <a:xfrm>
            <a:off x="1778000" y="8128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125" name="TextBox 125"/>
          <p:cNvSpPr txBox="1"/>
          <p:nvPr/>
        </p:nvSpPr>
        <p:spPr>
          <a:xfrm>
            <a:off x="9283700" y="177800"/>
            <a:ext cx="8763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7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pic>
        <p:nvPicPr>
          <p:cNvPr id="126" name="Picture 1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6433" y="2571750"/>
            <a:ext cx="2921000" cy="1574800"/>
          </a:xfrm>
          <a:prstGeom prst="rect">
            <a:avLst/>
          </a:prstGeom>
        </p:spPr>
      </p:pic>
      <p:pic>
        <p:nvPicPr>
          <p:cNvPr id="127" name="Picture 1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00098" y="2578100"/>
            <a:ext cx="2387600" cy="1574800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9296" y="6692900"/>
            <a:ext cx="3149600" cy="1193800"/>
          </a:xfrm>
          <a:prstGeom prst="rect">
            <a:avLst/>
          </a:prstGeom>
        </p:spPr>
      </p:pic>
      <p:pic>
        <p:nvPicPr>
          <p:cNvPr id="129" name="Picture 1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62600" y="6584950"/>
            <a:ext cx="2819400" cy="1574800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960000">
            <a:off x="4370108" y="6130558"/>
            <a:ext cx="736600" cy="723900"/>
          </a:xfrm>
          <a:prstGeom prst="rect">
            <a:avLst/>
          </a:prstGeom>
        </p:spPr>
      </p:pic>
      <p:pic>
        <p:nvPicPr>
          <p:cNvPr id="131" name="Picture 131"/>
          <p:cNvPicPr>
            <a:picLocks noChangeAspect="1"/>
          </p:cNvPicPr>
          <p:nvPr/>
        </p:nvPicPr>
        <p:blipFill>
          <a:blip r:embed="rId23">
            <a:alphaModFix amt="93000"/>
          </a:blip>
          <a:stretch>
            <a:fillRect/>
          </a:stretch>
        </p:blipFill>
        <p:spPr>
          <a:xfrm>
            <a:off x="2565400" y="10909300"/>
            <a:ext cx="5245100" cy="647700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17700" y="10763250"/>
            <a:ext cx="508000" cy="673100"/>
          </a:xfrm>
          <a:prstGeom prst="rect">
            <a:avLst/>
          </a:prstGeom>
        </p:spPr>
      </p:pic>
      <p:sp>
        <p:nvSpPr>
          <p:cNvPr id="133" name="TextBox 133"/>
          <p:cNvSpPr txBox="1"/>
          <p:nvPr/>
        </p:nvSpPr>
        <p:spPr>
          <a:xfrm>
            <a:off x="2362200" y="10985500"/>
            <a:ext cx="5727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9640"/>
              </a:lnSpc>
            </a:pPr>
            <a:r>
              <a:rPr lang="en-US" u="sng" dirty="0">
                <a:solidFill>
                  <a:srgbClr val="FF506B"/>
                </a:solidFill>
                <a:latin typeface="Gmarket Sans Medium"/>
                <a:ea typeface="Gmarket Sans Medium"/>
              </a:rPr>
              <a:t>Location</a:t>
            </a:r>
            <a:r>
              <a:rPr lang="en-US" dirty="0">
                <a:solidFill>
                  <a:srgbClr val="FF506B"/>
                </a:solidFill>
                <a:latin typeface="Gmarket Sans Medium"/>
                <a:ea typeface="Gmarket Sans Medium"/>
              </a:rPr>
              <a:t>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Seocho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 Mom Healing Center,301-1</a:t>
            </a:r>
          </a:p>
          <a:p>
            <a:pPr lvl="0" algn="ctr">
              <a:lnSpc>
                <a:spcPct val="89640"/>
              </a:lnSpc>
            </a:pPr>
            <a:r>
              <a:rPr lang="en-US" sz="1400" b="0" i="0" strike="noStrike" dirty="0" err="1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Naegok</a:t>
            </a:r>
            <a:r>
              <a:rPr lang="en-US" sz="1400" b="0" i="0" strike="noStrike" dirty="0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 SH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 Plaza,9-gil,Cheonggyesan-ro,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Gmarket Sans Medium"/>
                <a:ea typeface="Gmarket Sans Medium"/>
              </a:rPr>
              <a:t>Seocho-gu</a:t>
            </a:r>
            <a:endParaRPr lang="en-US" sz="1400" b="0" i="0" strike="noStrike" dirty="0">
              <a:solidFill>
                <a:schemeClr val="bg1">
                  <a:lumMod val="50000"/>
                </a:schemeClr>
              </a:solidFill>
              <a:latin typeface="Gmarket Sans Medium"/>
            </a:endParaRPr>
          </a:p>
        </p:txBody>
      </p:sp>
      <p:grpSp>
        <p:nvGrpSpPr>
          <p:cNvPr id="134" name="Group 13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5" name="Picture 13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136" name="TextBox 136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dirty="0">
                <a:solidFill>
                  <a:srgbClr val="FF506B"/>
                </a:solidFill>
                <a:ea typeface="NIXGONFONTS-L V2.0"/>
              </a:rPr>
              <a:t>Schedule guide</a:t>
            </a:r>
          </a:p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Center 3</a:t>
            </a:r>
            <a:endParaRPr lang="ko-KR" sz="2000" b="1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137" name="Picture 13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sp>
        <p:nvSpPr>
          <p:cNvPr id="138" name="직사각형 137"/>
          <p:cNvSpPr/>
          <p:nvPr/>
        </p:nvSpPr>
        <p:spPr>
          <a:xfrm>
            <a:off x="2095500" y="1154590"/>
            <a:ext cx="5863272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387"/>
              </a:lnSpc>
            </a:pPr>
            <a:r>
              <a:rPr lang="en-US" altLang="ko-KR" sz="4400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altLang="ko-KR" sz="4400" dirty="0">
              <a:solidFill>
                <a:srgbClr val="F9767A"/>
              </a:solidFill>
              <a:ea typeface="Cafe24 Ssurrou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7467600"/>
            <a:ext cx="10490200" cy="552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64" y="444500"/>
            <a:ext cx="8128000" cy="11455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0" y="12001500"/>
            <a:ext cx="2362200" cy="749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700" y="3835400"/>
            <a:ext cx="32893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700" y="4546600"/>
            <a:ext cx="32004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700" y="5270500"/>
            <a:ext cx="3175000" cy="127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07100" y="3568700"/>
            <a:ext cx="30988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</a:rPr>
              <a:t>March 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14 (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  <a:ea typeface="NanumSquare Regular"/>
              </a:rPr>
              <a:t>Fri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19:00~21:00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200" y="3225800"/>
            <a:ext cx="368300" cy="368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100" y="3302000"/>
            <a:ext cx="203200" cy="2032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5994400" y="3285818"/>
            <a:ext cx="2322680" cy="17493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007100" y="4279900"/>
            <a:ext cx="25019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Dad living in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Seocho-gu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6" name="Group 1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7200" y="3924300"/>
            <a:ext cx="368300" cy="3683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4000500"/>
            <a:ext cx="177800" cy="2032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6021219" y="3949700"/>
            <a:ext cx="2322681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</a:t>
            </a:r>
            <a:r>
              <a:rPr lang="en-US" altLang="ko-KR" dirty="0"/>
              <a:t> </a:t>
            </a:r>
            <a:r>
              <a:rPr lang="en-US" altLang="ko-KR" b="1" dirty="0"/>
              <a:t>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007100" y="4991100"/>
            <a:ext cx="26670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White day celebration program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2" name="Group 2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7200" y="4635500"/>
            <a:ext cx="368300" cy="3683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3400" y="4699000"/>
            <a:ext cx="228600" cy="2286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994400" y="46609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007100" y="5753100"/>
            <a:ext cx="35433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070-7436-2011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최호진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3835400"/>
            <a:ext cx="3289300" cy="12700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29" name="Group 2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7200" y="5346700"/>
            <a:ext cx="368300" cy="3683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3400" y="5410200"/>
            <a:ext cx="215900" cy="228600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5994400" y="53975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4648200"/>
            <a:ext cx="3200400" cy="1270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5270500"/>
            <a:ext cx="3175000" cy="12700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2070100" y="35687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Every thursday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10:30~12:30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37" name="Group 37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3225800"/>
            <a:ext cx="368300" cy="3683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00" y="3302000"/>
            <a:ext cx="203200" cy="203200"/>
          </a:xfrm>
          <a:prstGeom prst="rect">
            <a:avLst/>
          </a:prstGeom>
        </p:spPr>
      </p:pic>
      <p:sp>
        <p:nvSpPr>
          <p:cNvPr id="40" name="TextBox 40"/>
          <p:cNvSpPr txBox="1"/>
          <p:nvPr/>
        </p:nvSpPr>
        <p:spPr>
          <a:xfrm>
            <a:off x="2070100" y="3251200"/>
            <a:ext cx="2400300" cy="1397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070100" y="4279900"/>
            <a:ext cx="2133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Parents living in 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Seocho-gu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3" name="Group 4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3924300"/>
            <a:ext cx="368300" cy="36830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4000500"/>
            <a:ext cx="177800" cy="203200"/>
          </a:xfrm>
          <a:prstGeom prst="rect">
            <a:avLst/>
          </a:prstGeom>
        </p:spPr>
      </p:pic>
      <p:sp>
        <p:nvSpPr>
          <p:cNvPr id="46" name="TextBox 46"/>
          <p:cNvSpPr txBox="1"/>
          <p:nvPr/>
        </p:nvSpPr>
        <p:spPr>
          <a:xfrm>
            <a:off x="2070100" y="3949700"/>
            <a:ext cx="2209800" cy="469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</a:t>
            </a:r>
            <a:r>
              <a:rPr lang="en-US" altLang="ko-KR" dirty="0"/>
              <a:t> </a:t>
            </a:r>
            <a:r>
              <a:rPr lang="en-US" altLang="ko-KR" b="1" dirty="0"/>
              <a:t>Participants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070100" y="499110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Haburta</a:t>
            </a: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 Parent Education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49" name="Group 4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4635500"/>
            <a:ext cx="368300" cy="36830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4699000"/>
            <a:ext cx="228600" cy="228600"/>
          </a:xfrm>
          <a:prstGeom prst="rect">
            <a:avLst/>
          </a:prstGeom>
        </p:spPr>
      </p:pic>
      <p:sp>
        <p:nvSpPr>
          <p:cNvPr id="52" name="TextBox 52"/>
          <p:cNvSpPr txBox="1"/>
          <p:nvPr/>
        </p:nvSpPr>
        <p:spPr>
          <a:xfrm>
            <a:off x="2070100" y="46609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2070100" y="57531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070-7436-2011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최호진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55" name="Group 5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56" name="Picture 5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5346700"/>
            <a:ext cx="368300" cy="368300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5410200"/>
            <a:ext cx="215900" cy="228600"/>
          </a:xfrm>
          <a:prstGeom prst="rect">
            <a:avLst/>
          </a:prstGeom>
        </p:spPr>
      </p:pic>
      <p:sp>
        <p:nvSpPr>
          <p:cNvPr id="58" name="TextBox 58"/>
          <p:cNvSpPr txBox="1"/>
          <p:nvPr/>
        </p:nvSpPr>
        <p:spPr>
          <a:xfrm>
            <a:off x="2070100" y="53975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59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0" y="8293100"/>
            <a:ext cx="3289300" cy="1270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2100" y="9067800"/>
            <a:ext cx="3200400" cy="1270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2100" y="9893300"/>
            <a:ext cx="3175000" cy="12700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63" name="Group 6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7429500"/>
            <a:ext cx="368300" cy="368300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00" y="7505700"/>
            <a:ext cx="203200" cy="203200"/>
          </a:xfrm>
          <a:prstGeom prst="rect">
            <a:avLst/>
          </a:prstGeom>
        </p:spPr>
      </p:pic>
      <p:sp>
        <p:nvSpPr>
          <p:cNvPr id="66" name="TextBox 66"/>
          <p:cNvSpPr txBox="1"/>
          <p:nvPr/>
        </p:nvSpPr>
        <p:spPr>
          <a:xfrm>
            <a:off x="2082800" y="7454900"/>
            <a:ext cx="2070100" cy="3175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b="1" spc="-100" dirty="0">
                <a:solidFill>
                  <a:srgbClr val="191919"/>
                </a:solidFill>
                <a:ea typeface="NanumSquare ExtraBold"/>
              </a:rPr>
              <a:t>Schedule and location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2082800" y="7823200"/>
            <a:ext cx="26416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3/26(</a:t>
            </a:r>
            <a:r>
              <a:rPr lang="en-US" sz="1500" dirty="0">
                <a:solidFill>
                  <a:srgbClr val="000000"/>
                </a:solidFill>
                <a:latin typeface="NanumSquare Regular"/>
                <a:ea typeface="NanumSquare Regular"/>
              </a:rPr>
              <a:t>Wed</a:t>
            </a:r>
            <a:r>
              <a:rPr lang="en-US" sz="1500" b="0" i="0" u="none" strike="noStrike" dirty="0">
                <a:solidFill>
                  <a:srgbClr val="000000"/>
                </a:solidFill>
                <a:latin typeface="NanumSquare Regular"/>
              </a:rPr>
              <a:t>) 10:30~12:30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2082800" y="8763000"/>
            <a:ext cx="2616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b="0" i="0" u="none" strike="noStrike" dirty="0">
                <a:solidFill>
                  <a:srgbClr val="333333"/>
                </a:solidFill>
                <a:ea typeface="NanumSquare Regular"/>
              </a:rPr>
              <a:t>Parents and child in </a:t>
            </a:r>
            <a:r>
              <a:rPr lang="en-US" altLang="ko-KR" sz="1500" b="0" i="0" u="none" strike="noStrike" dirty="0" err="1">
                <a:solidFill>
                  <a:srgbClr val="333333"/>
                </a:solidFill>
                <a:ea typeface="NanumSquare Regular"/>
              </a:rPr>
              <a:t>Seoch</a:t>
            </a:r>
            <a:r>
              <a:rPr lang="en-US" altLang="ko-KR" sz="1500" dirty="0" err="1">
                <a:solidFill>
                  <a:srgbClr val="333333"/>
                </a:solidFill>
                <a:ea typeface="NanumSquare Regular"/>
              </a:rPr>
              <a:t>o-gu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69" name="Group 6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0" name="Group 7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1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8382000"/>
            <a:ext cx="368300" cy="368300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500" y="8470900"/>
            <a:ext cx="177800" cy="203200"/>
          </a:xfrm>
          <a:prstGeom prst="rect">
            <a:avLst/>
          </a:prstGeom>
        </p:spPr>
      </p:pic>
      <p:sp>
        <p:nvSpPr>
          <p:cNvPr id="73" name="TextBox 73"/>
          <p:cNvSpPr txBox="1"/>
          <p:nvPr/>
        </p:nvSpPr>
        <p:spPr>
          <a:xfrm>
            <a:off x="2082800" y="8407400"/>
            <a:ext cx="2197100" cy="2794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Target</a:t>
            </a:r>
            <a:r>
              <a:rPr lang="en-US" altLang="ko-KR" dirty="0"/>
              <a:t> </a:t>
            </a:r>
            <a:r>
              <a:rPr lang="en-US" altLang="ko-KR" b="1" dirty="0"/>
              <a:t>Participants</a:t>
            </a:r>
            <a:endParaRPr lang="ko-KR" altLang="ko-KR" b="1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74" name="TextBox 74"/>
          <p:cNvSpPr txBox="1"/>
          <p:nvPr/>
        </p:nvSpPr>
        <p:spPr>
          <a:xfrm>
            <a:off x="2082800" y="9550400"/>
            <a:ext cx="22225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altLang="ko-KR" sz="1500" dirty="0">
                <a:solidFill>
                  <a:srgbClr val="333333"/>
                </a:solidFill>
                <a:ea typeface="NanumSquare Regular"/>
              </a:rPr>
              <a:t>Making pet food for pets</a:t>
            </a:r>
            <a:endParaRPr lang="ko-KR" sz="1500" b="0" i="0" u="none" strike="noStrike" dirty="0">
              <a:solidFill>
                <a:srgbClr val="333333"/>
              </a:solidFill>
              <a:ea typeface="NanumSquare Regular"/>
            </a:endParaRPr>
          </a:p>
        </p:txBody>
      </p:sp>
      <p:grpSp>
        <p:nvGrpSpPr>
          <p:cNvPr id="75" name="Group 75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76" name="Group 76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77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9156700"/>
            <a:ext cx="368300" cy="368300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4500" y="9232900"/>
            <a:ext cx="228600" cy="228600"/>
          </a:xfrm>
          <a:prstGeom prst="rect">
            <a:avLst/>
          </a:prstGeom>
        </p:spPr>
      </p:pic>
      <p:sp>
        <p:nvSpPr>
          <p:cNvPr id="79" name="TextBox 79"/>
          <p:cNvSpPr txBox="1"/>
          <p:nvPr/>
        </p:nvSpPr>
        <p:spPr>
          <a:xfrm>
            <a:off x="2082800" y="9182100"/>
            <a:ext cx="1409700" cy="330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Content</a:t>
            </a:r>
            <a:endParaRPr lang="ko-KR" sz="1800" b="1" i="0" u="none" strike="noStrike" spc="-100" dirty="0">
              <a:solidFill>
                <a:srgbClr val="191919"/>
              </a:solidFill>
              <a:ea typeface="NanumSquare Extra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2082800" y="10363200"/>
            <a:ext cx="2108200" cy="25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99600"/>
              </a:lnSpc>
            </a:pP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02-573-2010 (</a:t>
            </a:r>
            <a:r>
              <a:rPr lang="ko-KR" sz="1500" b="0" i="0" u="none" strike="noStrike">
                <a:solidFill>
                  <a:srgbClr val="333333"/>
                </a:solidFill>
                <a:ea typeface="NanumSquare Regular"/>
              </a:rPr>
              <a:t>문예슬</a:t>
            </a:r>
            <a:r>
              <a:rPr lang="en-US" sz="1500" b="0" i="0" u="none" strike="noStrike">
                <a:solidFill>
                  <a:srgbClr val="333333"/>
                </a:solidFill>
                <a:latin typeface="NanumSquare Regular"/>
              </a:rPr>
              <a:t>)</a:t>
            </a:r>
          </a:p>
        </p:txBody>
      </p:sp>
      <p:grpSp>
        <p:nvGrpSpPr>
          <p:cNvPr id="81" name="Group 81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82" name="Group 8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83" name="Picture 8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600" y="9956800"/>
            <a:ext cx="368300" cy="368300"/>
          </a:xfrm>
          <a:prstGeom prst="rect">
            <a:avLst/>
          </a:prstGeom>
        </p:spPr>
      </p:pic>
      <p:pic>
        <p:nvPicPr>
          <p:cNvPr id="84" name="Picture 8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1800" y="10033000"/>
            <a:ext cx="215900" cy="228600"/>
          </a:xfrm>
          <a:prstGeom prst="rect">
            <a:avLst/>
          </a:prstGeom>
        </p:spPr>
      </p:pic>
      <p:sp>
        <p:nvSpPr>
          <p:cNvPr id="85" name="TextBox 85"/>
          <p:cNvSpPr txBox="1"/>
          <p:nvPr/>
        </p:nvSpPr>
        <p:spPr>
          <a:xfrm>
            <a:off x="2082800" y="10007600"/>
            <a:ext cx="1409700" cy="2921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99600"/>
              </a:lnSpc>
            </a:pPr>
            <a:r>
              <a:rPr lang="en-US" altLang="ko-KR" b="1" dirty="0"/>
              <a:t>Contact</a:t>
            </a:r>
            <a:r>
              <a:rPr lang="en-US" sz="1800" b="0" i="0" u="none" strike="noStrike" spc="-100" dirty="0">
                <a:solidFill>
                  <a:srgbClr val="191919"/>
                </a:solidFill>
                <a:latin typeface="NanumSquare ExtraBold"/>
              </a:rPr>
              <a:t> </a:t>
            </a:r>
          </a:p>
        </p:txBody>
      </p:sp>
      <p:pic>
        <p:nvPicPr>
          <p:cNvPr id="86" name="Picture 86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01900" y="6540500"/>
            <a:ext cx="1549400" cy="304800"/>
          </a:xfrm>
          <a:prstGeom prst="rect">
            <a:avLst/>
          </a:prstGeom>
        </p:spPr>
      </p:pic>
      <p:sp>
        <p:nvSpPr>
          <p:cNvPr id="87" name="TextBox 87"/>
          <p:cNvSpPr txBox="1"/>
          <p:nvPr/>
        </p:nvSpPr>
        <p:spPr>
          <a:xfrm>
            <a:off x="2565400" y="6591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FFFFFF"/>
                </a:solidFill>
                <a:latin typeface="NanumSquare ExtraBold"/>
              </a:rPr>
              <a:t>F(Family)-DAY</a:t>
            </a:r>
          </a:p>
        </p:txBody>
      </p:sp>
      <p:pic>
        <p:nvPicPr>
          <p:cNvPr id="88" name="Picture 88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3000" y="2349500"/>
            <a:ext cx="1549400" cy="304800"/>
          </a:xfrm>
          <a:prstGeom prst="rect">
            <a:avLst/>
          </a:prstGeom>
        </p:spPr>
      </p:pic>
      <p:sp>
        <p:nvSpPr>
          <p:cNvPr id="89" name="TextBox 89"/>
          <p:cNvSpPr txBox="1"/>
          <p:nvPr/>
        </p:nvSpPr>
        <p:spPr>
          <a:xfrm>
            <a:off x="2476500" y="23876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FFFFFF"/>
                </a:solidFill>
                <a:latin typeface="NanumSquare ExtraBold"/>
              </a:rPr>
              <a:t>P(parents)-DAY</a:t>
            </a:r>
          </a:p>
        </p:txBody>
      </p:sp>
      <p:pic>
        <p:nvPicPr>
          <p:cNvPr id="90" name="Picture 90"/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35700" y="2362200"/>
            <a:ext cx="1549400" cy="304800"/>
          </a:xfrm>
          <a:prstGeom prst="rect">
            <a:avLst/>
          </a:prstGeom>
        </p:spPr>
      </p:pic>
      <p:sp>
        <p:nvSpPr>
          <p:cNvPr id="91" name="TextBox 91"/>
          <p:cNvSpPr txBox="1"/>
          <p:nvPr/>
        </p:nvSpPr>
        <p:spPr>
          <a:xfrm>
            <a:off x="6311900" y="2400300"/>
            <a:ext cx="1409700" cy="228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1300" b="0" i="0" u="none" strike="noStrike">
                <a:solidFill>
                  <a:srgbClr val="FFFFFF"/>
                </a:solidFill>
                <a:latin typeface="NanumSquare ExtraBold"/>
              </a:rPr>
              <a:t>D(Daddy)-Day</a:t>
            </a:r>
          </a:p>
        </p:txBody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500000">
            <a:off x="8077200" y="279400"/>
            <a:ext cx="1612900" cy="1130300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16">
            <a:alphaModFix amt="59000"/>
          </a:blip>
          <a:stretch>
            <a:fillRect/>
          </a:stretch>
        </p:blipFill>
        <p:spPr>
          <a:xfrm rot="-720000">
            <a:off x="5000113" y="7416800"/>
            <a:ext cx="4000500" cy="3454400"/>
          </a:xfrm>
          <a:prstGeom prst="rect">
            <a:avLst/>
          </a:prstGeom>
        </p:spPr>
      </p:pic>
      <p:sp>
        <p:nvSpPr>
          <p:cNvPr id="94" name="TextBox 94"/>
          <p:cNvSpPr txBox="1"/>
          <p:nvPr/>
        </p:nvSpPr>
        <p:spPr>
          <a:xfrm>
            <a:off x="1778000" y="812800"/>
            <a:ext cx="6731000" cy="1358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0387"/>
              </a:lnSpc>
            </a:pPr>
            <a:r>
              <a:rPr lang="en-US" altLang="ko-KR" sz="4400" dirty="0" err="1">
                <a:solidFill>
                  <a:srgbClr val="F9767A"/>
                </a:solidFill>
                <a:ea typeface="Cafe24 Ssurround"/>
              </a:rPr>
              <a:t>Seocho-gu</a:t>
            </a:r>
            <a:r>
              <a:rPr lang="en-US" altLang="ko-KR" sz="4400" dirty="0">
                <a:solidFill>
                  <a:srgbClr val="F9767A"/>
                </a:solidFill>
                <a:ea typeface="Cafe24 Ssurround"/>
              </a:rPr>
              <a:t> Family Center</a:t>
            </a:r>
            <a:endParaRPr lang="ko-KR" sz="4400" b="0" i="0" u="none" strike="noStrike" dirty="0">
              <a:solidFill>
                <a:srgbClr val="F9767A"/>
              </a:solidFill>
              <a:ea typeface="Cafe24 Ssurround"/>
            </a:endParaRPr>
          </a:p>
        </p:txBody>
      </p:sp>
      <p:sp>
        <p:nvSpPr>
          <p:cNvPr id="95" name="TextBox 95"/>
          <p:cNvSpPr txBox="1"/>
          <p:nvPr/>
        </p:nvSpPr>
        <p:spPr>
          <a:xfrm>
            <a:off x="9283700" y="177800"/>
            <a:ext cx="876300" cy="33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1900" b="0" i="0" u="none" strike="noStrike" spc="-100">
                <a:solidFill>
                  <a:srgbClr val="787878"/>
                </a:solidFill>
                <a:latin typeface="Pretendard Medium"/>
              </a:rPr>
              <a:t>8 </a:t>
            </a:r>
            <a:r>
              <a:rPr lang="ko-KR" sz="1900" b="0" i="0" u="none" strike="noStrike" spc="-100">
                <a:solidFill>
                  <a:srgbClr val="787878"/>
                </a:solidFill>
                <a:ea typeface="Pretendard Medium"/>
              </a:rPr>
              <a:t>페이지</a:t>
            </a:r>
          </a:p>
        </p:txBody>
      </p:sp>
      <p:pic>
        <p:nvPicPr>
          <p:cNvPr id="96" name="Picture 9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5150" y="2515737"/>
            <a:ext cx="2882900" cy="1193800"/>
          </a:xfrm>
          <a:prstGeom prst="rect">
            <a:avLst/>
          </a:prstGeom>
        </p:spPr>
      </p:pic>
      <p:pic>
        <p:nvPicPr>
          <p:cNvPr id="97" name="Picture 9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49900" y="2586440"/>
            <a:ext cx="3098800" cy="1574800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4708" y="6762750"/>
            <a:ext cx="3810000" cy="1574800"/>
          </a:xfrm>
          <a:prstGeom prst="rect">
            <a:avLst/>
          </a:prstGeom>
        </p:spPr>
      </p:pic>
      <p:pic>
        <p:nvPicPr>
          <p:cNvPr id="99" name="Picture 9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11900" y="6832600"/>
            <a:ext cx="4902200" cy="4610100"/>
          </a:xfrm>
          <a:prstGeom prst="rect">
            <a:avLst/>
          </a:prstGeom>
        </p:spPr>
      </p:pic>
      <p:pic>
        <p:nvPicPr>
          <p:cNvPr id="100" name="Picture 10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4320000">
            <a:off x="8394700" y="4686300"/>
            <a:ext cx="596900" cy="596900"/>
          </a:xfrm>
          <a:prstGeom prst="rect">
            <a:avLst/>
          </a:prstGeom>
        </p:spPr>
      </p:pic>
      <p:pic>
        <p:nvPicPr>
          <p:cNvPr id="101" name="Picture 10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840000">
            <a:off x="4286065" y="9179541"/>
            <a:ext cx="635000" cy="723900"/>
          </a:xfrm>
          <a:prstGeom prst="rect">
            <a:avLst/>
          </a:prstGeom>
        </p:spPr>
      </p:pic>
      <p:pic>
        <p:nvPicPr>
          <p:cNvPr id="102" name="Picture 10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45000" y="9258300"/>
            <a:ext cx="622300" cy="711200"/>
          </a:xfrm>
          <a:prstGeom prst="rect">
            <a:avLst/>
          </a:prstGeom>
        </p:spPr>
      </p:pic>
      <p:pic>
        <p:nvPicPr>
          <p:cNvPr id="103" name="Picture 10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74100" y="4953000"/>
            <a:ext cx="558800" cy="469900"/>
          </a:xfrm>
          <a:prstGeom prst="rect">
            <a:avLst/>
          </a:prstGeom>
        </p:spPr>
      </p:pic>
      <p:grpSp>
        <p:nvGrpSpPr>
          <p:cNvPr id="104" name="Group 10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05" name="Picture 10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37500" y="10617200"/>
            <a:ext cx="1879600" cy="1879600"/>
          </a:xfrm>
          <a:prstGeom prst="rect">
            <a:avLst/>
          </a:prstGeom>
        </p:spPr>
      </p:pic>
      <p:sp>
        <p:nvSpPr>
          <p:cNvPr id="106" name="TextBox 106"/>
          <p:cNvSpPr txBox="1"/>
          <p:nvPr/>
        </p:nvSpPr>
        <p:spPr>
          <a:xfrm>
            <a:off x="8013700" y="10972800"/>
            <a:ext cx="17399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Schedule guide</a:t>
            </a:r>
          </a:p>
          <a:p>
            <a:pPr lvl="0" algn="ctr">
              <a:lnSpc>
                <a:spcPct val="99600"/>
              </a:lnSpc>
            </a:pP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Center</a:t>
            </a:r>
            <a:r>
              <a:rPr lang="ko-KR" altLang="en-US" sz="2000" b="1" i="0" u="none" strike="noStrike" dirty="0">
                <a:solidFill>
                  <a:srgbClr val="FF506B"/>
                </a:solidFill>
                <a:ea typeface="NIXGONFONTS-L V2.0"/>
              </a:rPr>
              <a:t> </a:t>
            </a:r>
            <a:r>
              <a:rPr lang="en-US" altLang="ko-KR" sz="2000" b="1" i="0" u="none" strike="noStrike" dirty="0">
                <a:solidFill>
                  <a:srgbClr val="FF506B"/>
                </a:solidFill>
                <a:ea typeface="NIXGONFONTS-L V2.0"/>
              </a:rPr>
              <a:t>3</a:t>
            </a:r>
            <a:endParaRPr lang="ko-KR" sz="2000" b="1" i="0" u="none" strike="noStrike" dirty="0">
              <a:solidFill>
                <a:srgbClr val="FF506B"/>
              </a:solidFill>
              <a:ea typeface="NIXGONFONTS-B V2.0"/>
            </a:endParaRPr>
          </a:p>
        </p:txBody>
      </p:sp>
      <p:pic>
        <p:nvPicPr>
          <p:cNvPr id="107" name="Picture 10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83600" y="11963400"/>
            <a:ext cx="787400" cy="88900"/>
          </a:xfrm>
          <a:prstGeom prst="rect">
            <a:avLst/>
          </a:prstGeom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27">
            <a:alphaModFix amt="93000"/>
          </a:blip>
          <a:stretch>
            <a:fillRect/>
          </a:stretch>
        </p:blipFill>
        <p:spPr>
          <a:xfrm>
            <a:off x="2603500" y="10909300"/>
            <a:ext cx="5219700" cy="647700"/>
          </a:xfrm>
          <a:prstGeom prst="rect">
            <a:avLst/>
          </a:prstGeom>
        </p:spPr>
      </p:pic>
      <p:pic>
        <p:nvPicPr>
          <p:cNvPr id="109" name="Picture 10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19300" y="10744200"/>
            <a:ext cx="508000" cy="673100"/>
          </a:xfrm>
          <a:prstGeom prst="rect">
            <a:avLst/>
          </a:prstGeom>
        </p:spPr>
      </p:pic>
      <p:sp>
        <p:nvSpPr>
          <p:cNvPr id="110" name="TextBox 110"/>
          <p:cNvSpPr txBox="1"/>
          <p:nvPr/>
        </p:nvSpPr>
        <p:spPr>
          <a:xfrm>
            <a:off x="2362200" y="10985500"/>
            <a:ext cx="5727700" cy="558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89640"/>
              </a:lnSpc>
            </a:pPr>
            <a:r>
              <a:rPr lang="en-US" altLang="ko-KR" sz="1800" b="0" i="0" u="sng" strike="noStrike" dirty="0">
                <a:solidFill>
                  <a:srgbClr val="FF506B"/>
                </a:solidFill>
                <a:ea typeface="Gmarket Sans Medium"/>
              </a:rPr>
              <a:t>Location</a:t>
            </a:r>
            <a:r>
              <a:rPr lang="en-US" altLang="ko-KR" sz="1800" b="0" i="0" strike="noStrike" dirty="0">
                <a:solidFill>
                  <a:srgbClr val="FF506B"/>
                </a:solidFill>
                <a:ea typeface="Gmarket Sans Medium"/>
              </a:rPr>
              <a:t>: </a:t>
            </a:r>
            <a:r>
              <a:rPr lang="en-US" altLang="ko-KR" sz="1800" b="0" i="0" strike="noStrike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Seocho</a:t>
            </a:r>
            <a:r>
              <a:rPr lang="en-US" altLang="ko-KR" sz="1800" b="0" i="0" strike="noStrike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 Mom Healing Center,301-1 </a:t>
            </a:r>
            <a:r>
              <a:rPr lang="en-US" altLang="ko-KR" sz="1800" b="0" i="0" strike="noStrike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Naegok</a:t>
            </a:r>
            <a:r>
              <a:rPr lang="en-US" altLang="ko-KR" sz="1800" b="0" i="0" strike="noStrike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 SH </a:t>
            </a:r>
          </a:p>
          <a:p>
            <a:pPr lvl="0" algn="ctr">
              <a:lnSpc>
                <a:spcPct val="89640"/>
              </a:lnSpc>
            </a:pP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Plaza, 9-gil, </a:t>
            </a:r>
            <a:r>
              <a:rPr lang="en-US" altLang="ko-KR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Cheonggyesan-ro</a:t>
            </a:r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, </a:t>
            </a:r>
            <a:r>
              <a:rPr lang="en-US" altLang="ko-KR" dirty="0" err="1">
                <a:solidFill>
                  <a:schemeClr val="bg1">
                    <a:lumMod val="50000"/>
                  </a:schemeClr>
                </a:solidFill>
                <a:ea typeface="Gmarket Sans Medium"/>
              </a:rPr>
              <a:t>Seocho-gu</a:t>
            </a:r>
            <a:endParaRPr lang="ko-KR" sz="1800" b="0" i="0" strike="noStrike" dirty="0">
              <a:solidFill>
                <a:schemeClr val="bg1">
                  <a:lumMod val="50000"/>
                </a:schemeClr>
              </a:solidFill>
              <a:ea typeface="Gmarket Sa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1026</Words>
  <Application>Microsoft Office PowerPoint</Application>
  <PresentationFormat>사용자 지정</PresentationFormat>
  <Paragraphs>252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9" baseType="lpstr">
      <vt:lpstr>UhBee ZZIBA</vt:lpstr>
      <vt:lpstr>NanumSquare Regular</vt:lpstr>
      <vt:lpstr>NIXGONFONTS-B V2.0</vt:lpstr>
      <vt:lpstr>Cafe24 Ssurround</vt:lpstr>
      <vt:lpstr>Arial</vt:lpstr>
      <vt:lpstr>NEXON Lv1 Gothic OTF</vt:lpstr>
      <vt:lpstr>Pretendard Medium</vt:lpstr>
      <vt:lpstr>KodomoRounded</vt:lpstr>
      <vt:lpstr>Pretendard Regular</vt:lpstr>
      <vt:lpstr>Calibri</vt:lpstr>
      <vt:lpstr>맑은 고딕</vt:lpstr>
      <vt:lpstr>NIXGONFONTS-L V2.0</vt:lpstr>
      <vt:lpstr>NanumSquare ExtraBold</vt:lpstr>
      <vt:lpstr>Gmarket Sans Medium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가족센터서초</cp:lastModifiedBy>
  <cp:revision>33</cp:revision>
  <cp:lastPrinted>2025-03-10T07:51:29Z</cp:lastPrinted>
  <dcterms:created xsi:type="dcterms:W3CDTF">2006-08-16T00:00:00Z</dcterms:created>
  <dcterms:modified xsi:type="dcterms:W3CDTF">2025-03-11T00:24:14Z</dcterms:modified>
</cp:coreProperties>
</file>